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Lst>
  <p:sldSz cy="5143500" cx="9144000"/>
  <p:notesSz cx="6858000" cy="9144000"/>
  <p:embeddedFontLst>
    <p:embeddedFont>
      <p:font typeface="Roboto"/>
      <p:regular r:id="rId9"/>
      <p:bold r:id="rId10"/>
      <p:italic r:id="rId11"/>
      <p:boldItalic r:id="rId12"/>
    </p:embeddedFont>
    <p:embeddedFont>
      <p:font typeface="Libre Franklin"/>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font" Target="fonts/Roboto-italic.fntdata"/><Relationship Id="rId10" Type="http://schemas.openxmlformats.org/officeDocument/2006/relationships/font" Target="fonts/Roboto-bold.fntdata"/><Relationship Id="rId13" Type="http://schemas.openxmlformats.org/officeDocument/2006/relationships/font" Target="fonts/LibreFranklin-regular.fntdata"/><Relationship Id="rId12"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Roboto-regular.fntdata"/><Relationship Id="rId15" Type="http://schemas.openxmlformats.org/officeDocument/2006/relationships/font" Target="fonts/LibreFranklin-italic.fntdata"/><Relationship Id="rId14" Type="http://schemas.openxmlformats.org/officeDocument/2006/relationships/font" Target="fonts/LibreFranklin-bold.fntdata"/><Relationship Id="rId16" Type="http://schemas.openxmlformats.org/officeDocument/2006/relationships/font" Target="fonts/LibreFranklin-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5cf3fbcd8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5cf3fbcd8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5cf3fbcd8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5cf3fbcd8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5cf3fbcd8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5cf3fbcd8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1" Type="http://schemas.openxmlformats.org/officeDocument/2006/relationships/image" Target="../media/image3.jpg"/><Relationship Id="rId10" Type="http://schemas.openxmlformats.org/officeDocument/2006/relationships/image" Target="../media/image6.png"/><Relationship Id="rId13" Type="http://schemas.openxmlformats.org/officeDocument/2006/relationships/image" Target="../media/image4.jpg"/><Relationship Id="rId12" Type="http://schemas.openxmlformats.org/officeDocument/2006/relationships/image" Target="../media/image12.jpg"/><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5.png"/><Relationship Id="rId9" Type="http://schemas.openxmlformats.org/officeDocument/2006/relationships/image" Target="../media/image19.png"/><Relationship Id="rId15" Type="http://schemas.openxmlformats.org/officeDocument/2006/relationships/image" Target="../media/image11.png"/><Relationship Id="rId14" Type="http://schemas.openxmlformats.org/officeDocument/2006/relationships/image" Target="../media/image2.jp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8.png"/><Relationship Id="rId8"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hyperlink" Target="http://bit.ly/prototypee-link" TargetMode="External"/><Relationship Id="rId6" Type="http://schemas.openxmlformats.org/officeDocument/2006/relationships/hyperlink" Target="https://bit.ly/3shGohV"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80200" y="1371800"/>
            <a:ext cx="3112550" cy="3185152"/>
          </a:xfrm>
          <a:prstGeom prst="rect">
            <a:avLst/>
          </a:prstGeom>
          <a:noFill/>
          <a:ln>
            <a:noFill/>
          </a:ln>
        </p:spPr>
      </p:pic>
      <p:sp>
        <p:nvSpPr>
          <p:cNvPr id="55" name="Google Shape;55;p13"/>
          <p:cNvSpPr txBox="1"/>
          <p:nvPr/>
        </p:nvSpPr>
        <p:spPr>
          <a:xfrm>
            <a:off x="3047250" y="303125"/>
            <a:ext cx="5998800" cy="870300"/>
          </a:xfrm>
          <a:prstGeom prst="rect">
            <a:avLst/>
          </a:prstGeom>
          <a:solidFill>
            <a:srgbClr val="176B8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solidFill>
                  <a:schemeClr val="lt1"/>
                </a:solidFill>
              </a:rPr>
              <a:t>Ministry/Organisation Name:-</a:t>
            </a:r>
            <a:r>
              <a:rPr lang="en-GB" sz="800">
                <a:solidFill>
                  <a:schemeClr val="lt1"/>
                </a:solidFill>
              </a:rPr>
              <a:t> Ministry of Ayush</a:t>
            </a:r>
            <a:endParaRPr sz="800">
              <a:solidFill>
                <a:schemeClr val="lt1"/>
              </a:solidFill>
            </a:endParaRPr>
          </a:p>
          <a:p>
            <a:pPr indent="0" lvl="0" marL="0" rtl="0" algn="l">
              <a:spcBef>
                <a:spcPts val="0"/>
              </a:spcBef>
              <a:spcAft>
                <a:spcPts val="0"/>
              </a:spcAft>
              <a:buNone/>
            </a:pPr>
            <a:r>
              <a:rPr b="1" lang="en-GB" sz="800">
                <a:solidFill>
                  <a:schemeClr val="lt1"/>
                </a:solidFill>
              </a:rPr>
              <a:t>PS Number:-</a:t>
            </a:r>
            <a:r>
              <a:rPr lang="en-GB" sz="800">
                <a:solidFill>
                  <a:schemeClr val="lt1"/>
                </a:solidFill>
              </a:rPr>
              <a:t> SIH1342</a:t>
            </a:r>
            <a:endParaRPr sz="800">
              <a:solidFill>
                <a:schemeClr val="lt1"/>
              </a:solidFill>
            </a:endParaRPr>
          </a:p>
          <a:p>
            <a:pPr indent="0" lvl="0" marL="0" rtl="0" algn="l">
              <a:spcBef>
                <a:spcPts val="0"/>
              </a:spcBef>
              <a:spcAft>
                <a:spcPts val="0"/>
              </a:spcAft>
              <a:buNone/>
            </a:pPr>
            <a:r>
              <a:rPr b="1" lang="en-GB" sz="800">
                <a:solidFill>
                  <a:schemeClr val="lt1"/>
                </a:solidFill>
              </a:rPr>
              <a:t>Problem Statement Title:-</a:t>
            </a:r>
            <a:r>
              <a:rPr lang="en-GB" sz="800">
                <a:solidFill>
                  <a:schemeClr val="lt1"/>
                </a:solidFill>
              </a:rPr>
              <a:t> Development of a prototype instrument (sensor based) for assessment and quantification of rasas (taste) in crude herbs.</a:t>
            </a:r>
            <a:endParaRPr sz="800">
              <a:solidFill>
                <a:schemeClr val="lt1"/>
              </a:solidFill>
            </a:endParaRPr>
          </a:p>
          <a:p>
            <a:pPr indent="0" lvl="0" marL="0" rtl="0" algn="l">
              <a:spcBef>
                <a:spcPts val="0"/>
              </a:spcBef>
              <a:spcAft>
                <a:spcPts val="0"/>
              </a:spcAft>
              <a:buNone/>
            </a:pPr>
            <a:r>
              <a:rPr b="1" lang="en-GB" sz="800">
                <a:solidFill>
                  <a:schemeClr val="lt1"/>
                </a:solidFill>
              </a:rPr>
              <a:t>Team Name:-</a:t>
            </a:r>
            <a:r>
              <a:rPr lang="en-GB" sz="800">
                <a:solidFill>
                  <a:schemeClr val="lt1"/>
                </a:solidFill>
              </a:rPr>
              <a:t> Maverick 2.0                                                              </a:t>
            </a:r>
            <a:r>
              <a:rPr b="1" lang="en-GB" sz="800">
                <a:solidFill>
                  <a:schemeClr val="lt1"/>
                </a:solidFill>
              </a:rPr>
              <a:t>Team Leader Name:-</a:t>
            </a:r>
            <a:r>
              <a:rPr lang="en-GB" sz="800">
                <a:solidFill>
                  <a:schemeClr val="lt1"/>
                </a:solidFill>
              </a:rPr>
              <a:t> Shivika Tyagi </a:t>
            </a:r>
            <a:endParaRPr sz="800">
              <a:solidFill>
                <a:schemeClr val="lt1"/>
              </a:solidFill>
            </a:endParaRPr>
          </a:p>
          <a:p>
            <a:pPr indent="0" lvl="0" marL="0" rtl="0" algn="l">
              <a:spcBef>
                <a:spcPts val="0"/>
              </a:spcBef>
              <a:spcAft>
                <a:spcPts val="0"/>
              </a:spcAft>
              <a:buNone/>
            </a:pPr>
            <a:r>
              <a:rPr b="1" lang="en-GB" sz="800">
                <a:solidFill>
                  <a:schemeClr val="lt1"/>
                </a:solidFill>
              </a:rPr>
              <a:t>Institute Code:-</a:t>
            </a:r>
            <a:r>
              <a:rPr lang="en-GB" sz="800">
                <a:solidFill>
                  <a:schemeClr val="lt1"/>
                </a:solidFill>
              </a:rPr>
              <a:t> C-46109         </a:t>
            </a:r>
            <a:r>
              <a:rPr b="1" lang="en-GB" sz="800">
                <a:solidFill>
                  <a:schemeClr val="lt1"/>
                </a:solidFill>
              </a:rPr>
              <a:t>Institute Name:-</a:t>
            </a:r>
            <a:r>
              <a:rPr lang="en-GB" sz="800">
                <a:solidFill>
                  <a:schemeClr val="lt1"/>
                </a:solidFill>
              </a:rPr>
              <a:t> AJAY KUMAR GARG ENGINEERING COLLEGE</a:t>
            </a:r>
            <a:endParaRPr sz="800">
              <a:solidFill>
                <a:schemeClr val="lt1"/>
              </a:solidFill>
            </a:endParaRPr>
          </a:p>
          <a:p>
            <a:pPr indent="0" lvl="0" marL="0" rtl="0" algn="l">
              <a:spcBef>
                <a:spcPts val="0"/>
              </a:spcBef>
              <a:spcAft>
                <a:spcPts val="0"/>
              </a:spcAft>
              <a:buNone/>
            </a:pPr>
            <a:r>
              <a:rPr lang="en-GB" sz="800">
                <a:solidFill>
                  <a:srgbClr val="212529"/>
                </a:solidFill>
                <a:highlight>
                  <a:srgbClr val="FFFFFF"/>
                </a:highlight>
              </a:rPr>
              <a:t>                    </a:t>
            </a:r>
            <a:endParaRPr sz="800">
              <a:solidFill>
                <a:srgbClr val="212529"/>
              </a:solidFill>
              <a:highlight>
                <a:srgbClr val="FFFFFF"/>
              </a:highlight>
            </a:endParaRPr>
          </a:p>
          <a:p>
            <a:pPr indent="0" lvl="0" marL="0" rtl="0" algn="l">
              <a:spcBef>
                <a:spcPts val="0"/>
              </a:spcBef>
              <a:spcAft>
                <a:spcPts val="0"/>
              </a:spcAft>
              <a:buNone/>
            </a:pPr>
            <a:r>
              <a:t/>
            </a:r>
            <a:endParaRPr sz="800">
              <a:solidFill>
                <a:srgbClr val="212529"/>
              </a:solidFill>
              <a:highlight>
                <a:srgbClr val="FFFFFF"/>
              </a:highlight>
            </a:endParaRPr>
          </a:p>
          <a:p>
            <a:pPr indent="0" lvl="0" marL="0" rtl="0" algn="l">
              <a:spcBef>
                <a:spcPts val="0"/>
              </a:spcBef>
              <a:spcAft>
                <a:spcPts val="0"/>
              </a:spcAft>
              <a:buNone/>
            </a:pPr>
            <a:r>
              <a:rPr lang="en-GB" sz="1100">
                <a:solidFill>
                  <a:srgbClr val="212529"/>
                </a:solidFill>
                <a:highlight>
                  <a:srgbClr val="FFFFFF"/>
                </a:highlight>
              </a:rPr>
              <a:t> </a:t>
            </a:r>
            <a:endParaRPr sz="1100">
              <a:solidFill>
                <a:srgbClr val="212529"/>
              </a:solidFill>
              <a:highlight>
                <a:srgbClr val="FFFFFF"/>
              </a:highlight>
            </a:endParaRPr>
          </a:p>
        </p:txBody>
      </p:sp>
      <p:sp>
        <p:nvSpPr>
          <p:cNvPr id="56" name="Google Shape;56;p13"/>
          <p:cNvSpPr txBox="1"/>
          <p:nvPr/>
        </p:nvSpPr>
        <p:spPr>
          <a:xfrm>
            <a:off x="3047125" y="1229650"/>
            <a:ext cx="5998800" cy="2140800"/>
          </a:xfrm>
          <a:prstGeom prst="rect">
            <a:avLst/>
          </a:prstGeom>
          <a:noFill/>
          <a:ln cap="flat" cmpd="sng" w="9525">
            <a:solidFill>
              <a:srgbClr val="176B87"/>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GB" sz="1200">
                <a:solidFill>
                  <a:schemeClr val="lt1"/>
                </a:solidFill>
                <a:highlight>
                  <a:srgbClr val="176B87"/>
                </a:highlight>
              </a:rPr>
              <a:t>  Idea Aim</a:t>
            </a:r>
            <a:r>
              <a:rPr b="1" lang="en-GB" sz="1200">
                <a:solidFill>
                  <a:srgbClr val="176B87"/>
                </a:solidFill>
                <a:highlight>
                  <a:srgbClr val="176B87"/>
                </a:highlight>
              </a:rPr>
              <a:t>l</a:t>
            </a:r>
            <a:r>
              <a:rPr lang="en-GB" sz="1200">
                <a:solidFill>
                  <a:schemeClr val="dk1"/>
                </a:solidFill>
              </a:rPr>
              <a:t>   </a:t>
            </a:r>
            <a:endParaRPr sz="800">
              <a:solidFill>
                <a:schemeClr val="dk1"/>
              </a:solidFill>
            </a:endParaRPr>
          </a:p>
          <a:p>
            <a:pPr indent="-282575" lvl="0" marL="360000" marR="8455" rtl="0" algn="l">
              <a:lnSpc>
                <a:spcPct val="115000"/>
              </a:lnSpc>
              <a:spcBef>
                <a:spcPts val="0"/>
              </a:spcBef>
              <a:spcAft>
                <a:spcPts val="0"/>
              </a:spcAft>
              <a:buClr>
                <a:schemeClr val="dk1"/>
              </a:buClr>
              <a:buSzPts val="850"/>
              <a:buChar char="➢"/>
            </a:pPr>
            <a:r>
              <a:rPr b="1" lang="en-GB" sz="850">
                <a:solidFill>
                  <a:schemeClr val="dk1"/>
                </a:solidFill>
              </a:rPr>
              <a:t>Standardized Quality Assessment:</a:t>
            </a:r>
            <a:r>
              <a:rPr lang="en-GB" sz="850">
                <a:solidFill>
                  <a:schemeClr val="dk1"/>
                </a:solidFill>
              </a:rPr>
              <a:t> The Tongucometer would provide a standardized method for assessing the taste profile of herbs and dietary items, ensuring consistent quality and effectiveness in Ayurvedic treatments.</a:t>
            </a:r>
            <a:endParaRPr sz="850">
              <a:solidFill>
                <a:schemeClr val="dk1"/>
              </a:solidFill>
            </a:endParaRPr>
          </a:p>
          <a:p>
            <a:pPr indent="-282575" lvl="0" marL="360000" rtl="0" algn="l">
              <a:lnSpc>
                <a:spcPct val="115000"/>
              </a:lnSpc>
              <a:spcBef>
                <a:spcPts val="0"/>
              </a:spcBef>
              <a:spcAft>
                <a:spcPts val="0"/>
              </a:spcAft>
              <a:buClr>
                <a:schemeClr val="dk1"/>
              </a:buClr>
              <a:buSzPts val="850"/>
              <a:buChar char="➢"/>
            </a:pPr>
            <a:r>
              <a:rPr b="1" lang="en-GB" sz="850">
                <a:solidFill>
                  <a:schemeClr val="dk1"/>
                </a:solidFill>
              </a:rPr>
              <a:t>Medicine Formulation:</a:t>
            </a:r>
            <a:r>
              <a:rPr lang="en-GB" sz="850">
                <a:solidFill>
                  <a:schemeClr val="dk1"/>
                </a:solidFill>
              </a:rPr>
              <a:t> Ayurvedic practitioners could use the device to precisely formulate herbal medicines, ensuring the correct balance of tastes for specific health conditions.</a:t>
            </a:r>
            <a:endParaRPr sz="850">
              <a:solidFill>
                <a:schemeClr val="dk1"/>
              </a:solidFill>
            </a:endParaRPr>
          </a:p>
          <a:p>
            <a:pPr indent="-282575" lvl="0" marL="360000" rtl="0" algn="l">
              <a:lnSpc>
                <a:spcPct val="115000"/>
              </a:lnSpc>
              <a:spcBef>
                <a:spcPts val="0"/>
              </a:spcBef>
              <a:spcAft>
                <a:spcPts val="0"/>
              </a:spcAft>
              <a:buClr>
                <a:schemeClr val="dk1"/>
              </a:buClr>
              <a:buSzPts val="850"/>
              <a:buChar char="➢"/>
            </a:pPr>
            <a:r>
              <a:rPr b="1" lang="en-GB" sz="850">
                <a:solidFill>
                  <a:schemeClr val="dk1"/>
                </a:solidFill>
              </a:rPr>
              <a:t>Improved Herbal Product Quality: </a:t>
            </a:r>
            <a:r>
              <a:rPr lang="en-GB" sz="850">
                <a:solidFill>
                  <a:schemeClr val="dk1"/>
                </a:solidFill>
              </a:rPr>
              <a:t>Manufacturers can use this device to maintain the quality and authenticity of their herbal products, reducing variability in taste profiles.</a:t>
            </a:r>
            <a:endParaRPr sz="850">
              <a:solidFill>
                <a:schemeClr val="dk1"/>
              </a:solidFill>
            </a:endParaRPr>
          </a:p>
          <a:p>
            <a:pPr indent="-282575" lvl="0" marL="360000" rtl="0" algn="l">
              <a:lnSpc>
                <a:spcPct val="115000"/>
              </a:lnSpc>
              <a:spcBef>
                <a:spcPts val="0"/>
              </a:spcBef>
              <a:spcAft>
                <a:spcPts val="0"/>
              </a:spcAft>
              <a:buClr>
                <a:schemeClr val="dk1"/>
              </a:buClr>
              <a:buSzPts val="850"/>
              <a:buChar char="➢"/>
            </a:pPr>
            <a:r>
              <a:rPr b="1" lang="en-GB" sz="850">
                <a:solidFill>
                  <a:schemeClr val="dk1"/>
                </a:solidFill>
              </a:rPr>
              <a:t>Research and Development:</a:t>
            </a:r>
            <a:r>
              <a:rPr lang="en-GB" sz="850">
                <a:solidFill>
                  <a:schemeClr val="dk1"/>
                </a:solidFill>
              </a:rPr>
              <a:t> The Tongucometer can aid in research on Ayurvedic herbs, helping to identify their therapeutic potential based on taste characteristics.</a:t>
            </a:r>
            <a:endParaRPr sz="850">
              <a:solidFill>
                <a:schemeClr val="dk1"/>
              </a:solidFill>
            </a:endParaRPr>
          </a:p>
          <a:p>
            <a:pPr indent="-282575" lvl="0" marL="360000" rtl="0" algn="l">
              <a:lnSpc>
                <a:spcPct val="115000"/>
              </a:lnSpc>
              <a:spcBef>
                <a:spcPts val="0"/>
              </a:spcBef>
              <a:spcAft>
                <a:spcPts val="0"/>
              </a:spcAft>
              <a:buClr>
                <a:schemeClr val="dk1"/>
              </a:buClr>
              <a:buSzPts val="850"/>
              <a:buChar char="➢"/>
            </a:pPr>
            <a:r>
              <a:rPr b="1" lang="en-GB" sz="850">
                <a:solidFill>
                  <a:schemeClr val="dk1"/>
                </a:solidFill>
              </a:rPr>
              <a:t>Optimized Dosage: </a:t>
            </a:r>
            <a:r>
              <a:rPr lang="en-GB" sz="850">
                <a:solidFill>
                  <a:schemeClr val="dk1"/>
                </a:solidFill>
              </a:rPr>
              <a:t>The device can help determine the appropriate dosage of herbs and dietary items, reducing the risk of overuse or underuse.</a:t>
            </a:r>
            <a:endParaRPr sz="850">
              <a:solidFill>
                <a:schemeClr val="dk1"/>
              </a:solidFill>
            </a:endParaRPr>
          </a:p>
          <a:p>
            <a:pPr indent="-282575" lvl="0" marL="360000" rtl="0" algn="l">
              <a:lnSpc>
                <a:spcPct val="115000"/>
              </a:lnSpc>
              <a:spcBef>
                <a:spcPts val="0"/>
              </a:spcBef>
              <a:spcAft>
                <a:spcPts val="0"/>
              </a:spcAft>
              <a:buClr>
                <a:schemeClr val="dk1"/>
              </a:buClr>
              <a:buSzPts val="850"/>
              <a:buChar char="➢"/>
            </a:pPr>
            <a:r>
              <a:rPr b="1" lang="en-GB" sz="850">
                <a:solidFill>
                  <a:schemeClr val="dk1"/>
                </a:solidFill>
              </a:rPr>
              <a:t>Health Management:</a:t>
            </a:r>
            <a:r>
              <a:rPr lang="en-GB" sz="850">
                <a:solidFill>
                  <a:schemeClr val="dk1"/>
                </a:solidFill>
              </a:rPr>
              <a:t> Ayurvedic practitioners and individuals can better manage health conditions by selecting foods and herbs with the right taste attributes to balance their doshas (Vata, Pitta, Kapha).</a:t>
            </a:r>
            <a:endParaRPr sz="850"/>
          </a:p>
        </p:txBody>
      </p:sp>
      <p:sp>
        <p:nvSpPr>
          <p:cNvPr id="57" name="Google Shape;57;p13"/>
          <p:cNvSpPr txBox="1"/>
          <p:nvPr/>
        </p:nvSpPr>
        <p:spPr>
          <a:xfrm>
            <a:off x="3047100" y="3452825"/>
            <a:ext cx="5998800" cy="1611900"/>
          </a:xfrm>
          <a:prstGeom prst="rect">
            <a:avLst/>
          </a:prstGeom>
          <a:noFill/>
          <a:ln cap="flat" cmpd="sng" w="9525">
            <a:solidFill>
              <a:srgbClr val="176B8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solidFill>
                  <a:schemeClr val="lt1"/>
                </a:solidFill>
                <a:highlight>
                  <a:srgbClr val="176B87"/>
                </a:highlight>
              </a:rPr>
              <a:t>  Solution Approach</a:t>
            </a:r>
            <a:r>
              <a:rPr b="1" lang="en-GB" sz="1200">
                <a:solidFill>
                  <a:srgbClr val="176B87"/>
                </a:solidFill>
                <a:highlight>
                  <a:srgbClr val="176B87"/>
                </a:highlight>
              </a:rPr>
              <a:t>l</a:t>
            </a:r>
            <a:r>
              <a:rPr lang="en-GB" sz="1200">
                <a:solidFill>
                  <a:schemeClr val="dk1"/>
                </a:solidFill>
              </a:rPr>
              <a:t>  </a:t>
            </a:r>
            <a:r>
              <a:rPr lang="en-GB" sz="1200"/>
              <a:t>    </a:t>
            </a:r>
            <a:r>
              <a:rPr lang="en-GB" sz="850"/>
              <a:t> </a:t>
            </a:r>
            <a:r>
              <a:rPr b="1" lang="en-GB" sz="850"/>
              <a:t> </a:t>
            </a:r>
            <a:endParaRPr b="1" sz="850"/>
          </a:p>
          <a:p>
            <a:pPr indent="-282575" lvl="0" marL="457200" rtl="0" algn="l">
              <a:spcBef>
                <a:spcPts val="0"/>
              </a:spcBef>
              <a:spcAft>
                <a:spcPts val="0"/>
              </a:spcAft>
              <a:buSzPts val="850"/>
              <a:buChar char="➢"/>
            </a:pPr>
            <a:r>
              <a:rPr b="1" i="1" lang="en-GB" sz="850">
                <a:solidFill>
                  <a:schemeClr val="dk1"/>
                </a:solidFill>
              </a:rPr>
              <a:t>Sweetness</a:t>
            </a:r>
            <a:r>
              <a:rPr lang="en-GB" sz="850">
                <a:solidFill>
                  <a:schemeClr val="dk1"/>
                </a:solidFill>
              </a:rPr>
              <a:t> :- because of the presence of </a:t>
            </a:r>
            <a:r>
              <a:rPr b="1" lang="en-GB" sz="850">
                <a:solidFill>
                  <a:schemeClr val="dk1"/>
                </a:solidFill>
              </a:rPr>
              <a:t>glucose</a:t>
            </a:r>
            <a:r>
              <a:rPr lang="en-GB" sz="850">
                <a:solidFill>
                  <a:schemeClr val="dk1"/>
                </a:solidFill>
              </a:rPr>
              <a:t> in it which we will detect with help of </a:t>
            </a:r>
            <a:r>
              <a:rPr b="1" lang="en-GB" sz="850">
                <a:solidFill>
                  <a:schemeClr val="dk1"/>
                </a:solidFill>
              </a:rPr>
              <a:t>DF Robot Gravity Glucose sensor.</a:t>
            </a:r>
            <a:endParaRPr b="1" sz="850">
              <a:solidFill>
                <a:schemeClr val="dk1"/>
              </a:solidFill>
            </a:endParaRPr>
          </a:p>
          <a:p>
            <a:pPr indent="-282575" lvl="0" marL="457200" rtl="0" algn="l">
              <a:spcBef>
                <a:spcPts val="0"/>
              </a:spcBef>
              <a:spcAft>
                <a:spcPts val="0"/>
              </a:spcAft>
              <a:buClr>
                <a:schemeClr val="dk1"/>
              </a:buClr>
              <a:buSzPts val="850"/>
              <a:buChar char="➢"/>
            </a:pPr>
            <a:r>
              <a:rPr b="1" i="1" lang="en-GB" sz="850">
                <a:solidFill>
                  <a:schemeClr val="dk1"/>
                </a:solidFill>
              </a:rPr>
              <a:t>Sourness</a:t>
            </a:r>
            <a:r>
              <a:rPr lang="en-GB" sz="850">
                <a:solidFill>
                  <a:schemeClr val="dk1"/>
                </a:solidFill>
              </a:rPr>
              <a:t> :- because of the presence of </a:t>
            </a:r>
            <a:r>
              <a:rPr b="1" lang="en-GB" sz="850">
                <a:solidFill>
                  <a:schemeClr val="dk1"/>
                </a:solidFill>
              </a:rPr>
              <a:t>Citric Acid </a:t>
            </a:r>
            <a:r>
              <a:rPr lang="en-GB" sz="850">
                <a:solidFill>
                  <a:schemeClr val="dk1"/>
                </a:solidFill>
              </a:rPr>
              <a:t>which we will detect with help of </a:t>
            </a:r>
            <a:r>
              <a:rPr b="1" lang="en-GB" sz="850">
                <a:solidFill>
                  <a:schemeClr val="dk1"/>
                </a:solidFill>
              </a:rPr>
              <a:t>pH Sensor </a:t>
            </a:r>
            <a:r>
              <a:rPr lang="en-GB" sz="850">
                <a:solidFill>
                  <a:schemeClr val="dk1"/>
                </a:solidFill>
              </a:rPr>
              <a:t>whose pH is between 3-6</a:t>
            </a:r>
            <a:r>
              <a:rPr b="1" lang="en-GB" sz="850">
                <a:solidFill>
                  <a:schemeClr val="dk1"/>
                </a:solidFill>
              </a:rPr>
              <a:t>.</a:t>
            </a:r>
            <a:endParaRPr b="1" sz="850">
              <a:solidFill>
                <a:schemeClr val="dk1"/>
              </a:solidFill>
            </a:endParaRPr>
          </a:p>
          <a:p>
            <a:pPr indent="-282575" lvl="0" marL="457200" rtl="0" algn="l">
              <a:spcBef>
                <a:spcPts val="0"/>
              </a:spcBef>
              <a:spcAft>
                <a:spcPts val="0"/>
              </a:spcAft>
              <a:buClr>
                <a:schemeClr val="dk1"/>
              </a:buClr>
              <a:buSzPts val="850"/>
              <a:buChar char="➢"/>
            </a:pPr>
            <a:r>
              <a:rPr b="1" i="1" lang="en-GB" sz="850">
                <a:solidFill>
                  <a:schemeClr val="dk1"/>
                </a:solidFill>
              </a:rPr>
              <a:t>Pungent</a:t>
            </a:r>
            <a:r>
              <a:rPr lang="en-GB" sz="850">
                <a:solidFill>
                  <a:schemeClr val="dk1"/>
                </a:solidFill>
              </a:rPr>
              <a:t>:- because of the presence of a compound </a:t>
            </a:r>
            <a:r>
              <a:rPr b="1" lang="en-GB" sz="850">
                <a:solidFill>
                  <a:schemeClr val="dk1"/>
                </a:solidFill>
              </a:rPr>
              <a:t>Allyl isothiocyanate (AITC)</a:t>
            </a:r>
            <a:r>
              <a:rPr lang="en-GB" sz="850">
                <a:solidFill>
                  <a:schemeClr val="dk1"/>
                </a:solidFill>
              </a:rPr>
              <a:t> which we will detect with help of </a:t>
            </a:r>
            <a:r>
              <a:rPr b="1" lang="en-GB" sz="850">
                <a:solidFill>
                  <a:schemeClr val="dk1"/>
                </a:solidFill>
              </a:rPr>
              <a:t>VOC Gas Sensor.</a:t>
            </a:r>
            <a:endParaRPr b="1" sz="850">
              <a:solidFill>
                <a:schemeClr val="dk1"/>
              </a:solidFill>
            </a:endParaRPr>
          </a:p>
          <a:p>
            <a:pPr indent="-282575" lvl="0" marL="457200" rtl="0" algn="l">
              <a:spcBef>
                <a:spcPts val="0"/>
              </a:spcBef>
              <a:spcAft>
                <a:spcPts val="0"/>
              </a:spcAft>
              <a:buClr>
                <a:schemeClr val="dk1"/>
              </a:buClr>
              <a:buSzPts val="850"/>
              <a:buChar char="➢"/>
            </a:pPr>
            <a:r>
              <a:rPr b="1" i="1" lang="en-GB" sz="850">
                <a:solidFill>
                  <a:schemeClr val="dk1"/>
                </a:solidFill>
              </a:rPr>
              <a:t>Bitterness</a:t>
            </a:r>
            <a:r>
              <a:rPr lang="en-GB" sz="850">
                <a:solidFill>
                  <a:schemeClr val="dk1"/>
                </a:solidFill>
              </a:rPr>
              <a:t> :- because of the presence of </a:t>
            </a:r>
            <a:r>
              <a:rPr b="1" lang="en-GB" sz="850">
                <a:solidFill>
                  <a:schemeClr val="dk1"/>
                </a:solidFill>
              </a:rPr>
              <a:t>Ca ions </a:t>
            </a:r>
            <a:r>
              <a:rPr lang="en-GB" sz="850">
                <a:solidFill>
                  <a:schemeClr val="dk1"/>
                </a:solidFill>
              </a:rPr>
              <a:t>in substances which can be detected with the help of </a:t>
            </a:r>
            <a:r>
              <a:rPr b="1" lang="en-GB" sz="850">
                <a:solidFill>
                  <a:schemeClr val="dk1"/>
                </a:solidFill>
              </a:rPr>
              <a:t>Ca</a:t>
            </a:r>
            <a:r>
              <a:rPr lang="en-GB" sz="850">
                <a:solidFill>
                  <a:schemeClr val="dk1"/>
                </a:solidFill>
              </a:rPr>
              <a:t> </a:t>
            </a:r>
            <a:r>
              <a:rPr b="1" lang="en-GB" sz="850">
                <a:solidFill>
                  <a:schemeClr val="dk1"/>
                </a:solidFill>
              </a:rPr>
              <a:t>Ion Selective Electrode</a:t>
            </a:r>
            <a:endParaRPr b="1" sz="850">
              <a:solidFill>
                <a:schemeClr val="dk1"/>
              </a:solidFill>
            </a:endParaRPr>
          </a:p>
          <a:p>
            <a:pPr indent="-282575" lvl="0" marL="457200" rtl="0" algn="l">
              <a:spcBef>
                <a:spcPts val="0"/>
              </a:spcBef>
              <a:spcAft>
                <a:spcPts val="0"/>
              </a:spcAft>
              <a:buClr>
                <a:schemeClr val="dk1"/>
              </a:buClr>
              <a:buSzPts val="850"/>
              <a:buChar char="➢"/>
            </a:pPr>
            <a:r>
              <a:rPr b="1" i="1" lang="en-GB" sz="850">
                <a:solidFill>
                  <a:schemeClr val="dk1"/>
                </a:solidFill>
              </a:rPr>
              <a:t>Astringent</a:t>
            </a:r>
            <a:r>
              <a:rPr lang="en-GB" sz="850">
                <a:solidFill>
                  <a:schemeClr val="dk1"/>
                </a:solidFill>
              </a:rPr>
              <a:t> :- because of the presence of </a:t>
            </a:r>
            <a:r>
              <a:rPr b="1" lang="en-GB" sz="850">
                <a:solidFill>
                  <a:schemeClr val="dk1"/>
                </a:solidFill>
              </a:rPr>
              <a:t>tannins </a:t>
            </a:r>
            <a:r>
              <a:rPr lang="en-GB" sz="850">
                <a:solidFill>
                  <a:schemeClr val="dk1"/>
                </a:solidFill>
              </a:rPr>
              <a:t>in substances which can be detected with the help of </a:t>
            </a:r>
            <a:r>
              <a:rPr b="1" lang="en-GB" sz="850">
                <a:solidFill>
                  <a:schemeClr val="dk1"/>
                </a:solidFill>
              </a:rPr>
              <a:t>Ca Ion Selective Electrode</a:t>
            </a:r>
            <a:endParaRPr b="1" sz="850">
              <a:solidFill>
                <a:schemeClr val="dk1"/>
              </a:solidFill>
            </a:endParaRPr>
          </a:p>
          <a:p>
            <a:pPr indent="0" lvl="0" marL="0" rtl="0" algn="l">
              <a:spcBef>
                <a:spcPts val="0"/>
              </a:spcBef>
              <a:spcAft>
                <a:spcPts val="0"/>
              </a:spcAft>
              <a:buNone/>
            </a:pPr>
            <a:r>
              <a:t/>
            </a:r>
            <a:endParaRPr sz="850"/>
          </a:p>
        </p:txBody>
      </p:sp>
      <p:pic>
        <p:nvPicPr>
          <p:cNvPr id="58" name="Google Shape;58;p13"/>
          <p:cNvPicPr preferRelativeResize="0"/>
          <p:nvPr/>
        </p:nvPicPr>
        <p:blipFill>
          <a:blip r:embed="rId4">
            <a:alphaModFix/>
          </a:blip>
          <a:stretch>
            <a:fillRect/>
          </a:stretch>
        </p:blipFill>
        <p:spPr>
          <a:xfrm>
            <a:off x="0" y="74525"/>
            <a:ext cx="1886277" cy="980450"/>
          </a:xfrm>
          <a:prstGeom prst="rect">
            <a:avLst/>
          </a:prstGeom>
          <a:noFill/>
          <a:ln>
            <a:noFill/>
          </a:ln>
        </p:spPr>
      </p:pic>
      <p:pic>
        <p:nvPicPr>
          <p:cNvPr id="59" name="Google Shape;59;p13"/>
          <p:cNvPicPr preferRelativeResize="0"/>
          <p:nvPr/>
        </p:nvPicPr>
        <p:blipFill>
          <a:blip r:embed="rId5">
            <a:alphaModFix/>
          </a:blip>
          <a:stretch>
            <a:fillRect/>
          </a:stretch>
        </p:blipFill>
        <p:spPr>
          <a:xfrm>
            <a:off x="1985113" y="74525"/>
            <a:ext cx="1009050" cy="1062600"/>
          </a:xfrm>
          <a:prstGeom prst="rect">
            <a:avLst/>
          </a:prstGeom>
          <a:noFill/>
          <a:ln>
            <a:noFill/>
          </a:ln>
        </p:spPr>
      </p:pic>
      <p:sp>
        <p:nvSpPr>
          <p:cNvPr id="60" name="Google Shape;60;p13"/>
          <p:cNvSpPr/>
          <p:nvPr/>
        </p:nvSpPr>
        <p:spPr>
          <a:xfrm rot="-5400000">
            <a:off x="-38400" y="3632950"/>
            <a:ext cx="1496700" cy="1519500"/>
          </a:xfrm>
          <a:prstGeom prst="halfFrame">
            <a:avLst>
              <a:gd fmla="val 33333" name="adj1"/>
              <a:gd fmla="val 33333" name="adj2"/>
            </a:avLst>
          </a:prstGeom>
          <a:solidFill>
            <a:srgbClr val="176B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 name="Google Shape;61;p13"/>
          <p:cNvSpPr txBox="1"/>
          <p:nvPr/>
        </p:nvSpPr>
        <p:spPr>
          <a:xfrm>
            <a:off x="3047100" y="0"/>
            <a:ext cx="5998800" cy="303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GB" sz="1200">
                <a:solidFill>
                  <a:schemeClr val="lt1"/>
                </a:solidFill>
                <a:highlight>
                  <a:srgbClr val="176B87"/>
                </a:highlight>
              </a:rPr>
              <a:t>  Team Details and Problem Statement</a:t>
            </a:r>
            <a:r>
              <a:rPr b="1" lang="en-GB" sz="1200">
                <a:solidFill>
                  <a:srgbClr val="176B87"/>
                </a:solidFill>
                <a:highlight>
                  <a:srgbClr val="176B87"/>
                </a:highlight>
              </a:rPr>
              <a:t>l</a:t>
            </a:r>
            <a:r>
              <a:rPr lang="en-GB" sz="1200">
                <a:solidFill>
                  <a:schemeClr val="dk1"/>
                </a:solidFill>
              </a:rPr>
              <a:t>   </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 name="Shape 65"/>
        <p:cNvGrpSpPr/>
        <p:nvPr/>
      </p:nvGrpSpPr>
      <p:grpSpPr>
        <a:xfrm>
          <a:off x="0" y="0"/>
          <a:ext cx="0" cy="0"/>
          <a:chOff x="0" y="0"/>
          <a:chExt cx="0" cy="0"/>
        </a:xfrm>
      </p:grpSpPr>
      <p:sp>
        <p:nvSpPr>
          <p:cNvPr id="66" name="Google Shape;66;p14"/>
          <p:cNvSpPr txBox="1"/>
          <p:nvPr>
            <p:ph type="title"/>
          </p:nvPr>
        </p:nvSpPr>
        <p:spPr>
          <a:xfrm>
            <a:off x="116700" y="23700"/>
            <a:ext cx="4194900" cy="640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sz="2050">
                <a:solidFill>
                  <a:schemeClr val="lt1"/>
                </a:solidFill>
                <a:highlight>
                  <a:srgbClr val="176B87"/>
                </a:highlight>
              </a:rPr>
              <a:t> </a:t>
            </a:r>
            <a:r>
              <a:rPr b="1" lang="en-GB" sz="2050">
                <a:solidFill>
                  <a:schemeClr val="lt1"/>
                </a:solidFill>
                <a:highlight>
                  <a:srgbClr val="176B87"/>
                </a:highlight>
              </a:rPr>
              <a:t> Data Flow Diagram</a:t>
            </a:r>
            <a:r>
              <a:rPr b="1" lang="en-GB" sz="2050">
                <a:solidFill>
                  <a:srgbClr val="176B87"/>
                </a:solidFill>
                <a:highlight>
                  <a:srgbClr val="176B87"/>
                </a:highlight>
              </a:rPr>
              <a:t>l</a:t>
            </a:r>
            <a:endParaRPr b="1" sz="2050">
              <a:solidFill>
                <a:srgbClr val="176B87"/>
              </a:solidFill>
              <a:highlight>
                <a:srgbClr val="176B87"/>
              </a:highlight>
            </a:endParaRPr>
          </a:p>
        </p:txBody>
      </p:sp>
      <p:sp>
        <p:nvSpPr>
          <p:cNvPr id="67" name="Google Shape;67;p14"/>
          <p:cNvSpPr txBox="1"/>
          <p:nvPr>
            <p:ph idx="2" type="body"/>
          </p:nvPr>
        </p:nvSpPr>
        <p:spPr>
          <a:xfrm>
            <a:off x="4448550" y="415900"/>
            <a:ext cx="4594800" cy="4674900"/>
          </a:xfrm>
          <a:prstGeom prst="rect">
            <a:avLst/>
          </a:prstGeom>
          <a:ln cap="flat" cmpd="sng" w="9525">
            <a:solidFill>
              <a:srgbClr val="176B8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950">
                <a:solidFill>
                  <a:schemeClr val="dk1"/>
                </a:solidFill>
              </a:rPr>
              <a:t>For working of this artificial tongue, the whole process that will be followed is explained below :-</a:t>
            </a:r>
            <a:endParaRPr sz="950">
              <a:solidFill>
                <a:schemeClr val="dk1"/>
              </a:solidFill>
            </a:endParaRPr>
          </a:p>
          <a:p>
            <a:pPr indent="0" lvl="0" marL="0" rtl="0" algn="l">
              <a:spcBef>
                <a:spcPts val="0"/>
              </a:spcBef>
              <a:spcAft>
                <a:spcPts val="0"/>
              </a:spcAft>
              <a:buClr>
                <a:schemeClr val="dk1"/>
              </a:buClr>
              <a:buSzPts val="1100"/>
              <a:buFont typeface="Arial"/>
              <a:buNone/>
            </a:pPr>
            <a:r>
              <a:rPr b="1" lang="en-GB" sz="1100">
                <a:solidFill>
                  <a:schemeClr val="dk1"/>
                </a:solidFill>
                <a:latin typeface="Roboto"/>
                <a:ea typeface="Roboto"/>
                <a:cs typeface="Roboto"/>
                <a:sym typeface="Roboto"/>
              </a:rPr>
              <a:t>Sample Preparation</a:t>
            </a:r>
            <a:endParaRPr b="1" sz="1100">
              <a:solidFill>
                <a:schemeClr val="dk1"/>
              </a:solidFill>
            </a:endParaRPr>
          </a:p>
          <a:p>
            <a:pPr indent="-288925" lvl="0" marL="457200" rtl="0" algn="l">
              <a:spcBef>
                <a:spcPts val="0"/>
              </a:spcBef>
              <a:spcAft>
                <a:spcPts val="0"/>
              </a:spcAft>
              <a:buClr>
                <a:schemeClr val="dk1"/>
              </a:buClr>
              <a:buSzPts val="950"/>
              <a:buChar char="➢"/>
            </a:pPr>
            <a:r>
              <a:rPr lang="en-GB" sz="950">
                <a:solidFill>
                  <a:schemeClr val="dk1"/>
                </a:solidFill>
              </a:rPr>
              <a:t>The initial step demands the herb/food sample in liquid form.</a:t>
            </a:r>
            <a:endParaRPr sz="950">
              <a:solidFill>
                <a:schemeClr val="dk1"/>
              </a:solidFill>
            </a:endParaRPr>
          </a:p>
          <a:p>
            <a:pPr indent="-288925" lvl="0" marL="457200" rtl="0" algn="l">
              <a:spcBef>
                <a:spcPts val="0"/>
              </a:spcBef>
              <a:spcAft>
                <a:spcPts val="0"/>
              </a:spcAft>
              <a:buClr>
                <a:schemeClr val="dk1"/>
              </a:buClr>
              <a:buSzPts val="950"/>
              <a:buChar char="➢"/>
            </a:pPr>
            <a:r>
              <a:rPr lang="en-GB" sz="950">
                <a:solidFill>
                  <a:schemeClr val="dk1"/>
                </a:solidFill>
              </a:rPr>
              <a:t>If it is not in liquid form, firstly we have to convert it into liquid form by powdering it and then mixing with water (since mixing water with most of the herbs does not change their chemical propositions).</a:t>
            </a:r>
            <a:endParaRPr sz="950">
              <a:solidFill>
                <a:schemeClr val="dk1"/>
              </a:solidFill>
            </a:endParaRPr>
          </a:p>
          <a:p>
            <a:pPr indent="0" lvl="0" marL="0" rtl="0" algn="l">
              <a:spcBef>
                <a:spcPts val="0"/>
              </a:spcBef>
              <a:spcAft>
                <a:spcPts val="0"/>
              </a:spcAft>
              <a:buNone/>
            </a:pPr>
            <a:r>
              <a:rPr b="1" lang="en-GB" sz="1100">
                <a:solidFill>
                  <a:schemeClr val="dk1"/>
                </a:solidFill>
                <a:latin typeface="Roboto"/>
                <a:ea typeface="Roboto"/>
                <a:cs typeface="Roboto"/>
                <a:sym typeface="Roboto"/>
              </a:rPr>
              <a:t>Sample Placement</a:t>
            </a:r>
            <a:endParaRPr b="1" sz="1100">
              <a:solidFill>
                <a:schemeClr val="dk1"/>
              </a:solidFill>
            </a:endParaRPr>
          </a:p>
          <a:p>
            <a:pPr indent="-288925" lvl="0" marL="457200" rtl="0" algn="l">
              <a:spcBef>
                <a:spcPts val="0"/>
              </a:spcBef>
              <a:spcAft>
                <a:spcPts val="0"/>
              </a:spcAft>
              <a:buClr>
                <a:schemeClr val="dk1"/>
              </a:buClr>
              <a:buSzPts val="950"/>
              <a:buChar char="➢"/>
            </a:pPr>
            <a:r>
              <a:rPr lang="en-GB" sz="950">
                <a:solidFill>
                  <a:schemeClr val="dk1"/>
                </a:solidFill>
              </a:rPr>
              <a:t>This herb sample will be placed on a sample tray which will be connected through a sensor array.</a:t>
            </a:r>
            <a:endParaRPr sz="950">
              <a:solidFill>
                <a:schemeClr val="dk1"/>
              </a:solidFill>
            </a:endParaRPr>
          </a:p>
          <a:p>
            <a:pPr indent="0" lvl="0" marL="0" rtl="0" algn="l">
              <a:spcBef>
                <a:spcPts val="0"/>
              </a:spcBef>
              <a:spcAft>
                <a:spcPts val="0"/>
              </a:spcAft>
              <a:buNone/>
            </a:pPr>
            <a:r>
              <a:rPr b="1" lang="en-GB" sz="1100">
                <a:solidFill>
                  <a:schemeClr val="dk1"/>
                </a:solidFill>
                <a:latin typeface="Roboto"/>
                <a:ea typeface="Roboto"/>
                <a:cs typeface="Roboto"/>
                <a:sym typeface="Roboto"/>
              </a:rPr>
              <a:t>Sensor Functionality</a:t>
            </a:r>
            <a:endParaRPr b="1" sz="1100">
              <a:solidFill>
                <a:schemeClr val="dk1"/>
              </a:solidFill>
            </a:endParaRPr>
          </a:p>
          <a:p>
            <a:pPr indent="-288925" lvl="0" marL="457200" rtl="0" algn="l">
              <a:spcBef>
                <a:spcPts val="0"/>
              </a:spcBef>
              <a:spcAft>
                <a:spcPts val="0"/>
              </a:spcAft>
              <a:buClr>
                <a:schemeClr val="dk1"/>
              </a:buClr>
              <a:buSzPts val="950"/>
              <a:buChar char="➢"/>
            </a:pPr>
            <a:r>
              <a:rPr lang="en-GB" sz="950">
                <a:solidFill>
                  <a:schemeClr val="dk1"/>
                </a:solidFill>
              </a:rPr>
              <a:t>Now sensors array that is connected with sample tray is </a:t>
            </a:r>
            <a:r>
              <a:rPr lang="en-GB" sz="950">
                <a:solidFill>
                  <a:schemeClr val="dk1"/>
                </a:solidFill>
                <a:latin typeface="Roboto"/>
                <a:ea typeface="Roboto"/>
                <a:cs typeface="Roboto"/>
                <a:sym typeface="Roboto"/>
              </a:rPr>
              <a:t>responsible for </a:t>
            </a:r>
            <a:r>
              <a:rPr lang="en-GB" sz="950">
                <a:solidFill>
                  <a:schemeClr val="dk1"/>
                </a:solidFill>
              </a:rPr>
              <a:t>assessing </a:t>
            </a:r>
            <a:r>
              <a:rPr lang="en-GB" sz="950">
                <a:solidFill>
                  <a:schemeClr val="dk1"/>
                </a:solidFill>
                <a:latin typeface="Roboto"/>
                <a:ea typeface="Roboto"/>
                <a:cs typeface="Roboto"/>
                <a:sym typeface="Roboto"/>
              </a:rPr>
              <a:t>various taste attributes, including sweetness, pungency, bitterness, and astringency.</a:t>
            </a:r>
            <a:endParaRPr sz="950">
              <a:solidFill>
                <a:schemeClr val="dk1"/>
              </a:solidFill>
            </a:endParaRPr>
          </a:p>
          <a:p>
            <a:pPr indent="-288925" lvl="0" marL="914400" rtl="0" algn="l">
              <a:spcBef>
                <a:spcPts val="0"/>
              </a:spcBef>
              <a:spcAft>
                <a:spcPts val="0"/>
              </a:spcAft>
              <a:buClr>
                <a:schemeClr val="dk1"/>
              </a:buClr>
              <a:buSzPts val="950"/>
              <a:buChar char="●"/>
            </a:pPr>
            <a:r>
              <a:rPr lang="en-GB" sz="950" u="sng">
                <a:solidFill>
                  <a:schemeClr val="dk1"/>
                </a:solidFill>
              </a:rPr>
              <a:t>Gravity Sensor</a:t>
            </a:r>
            <a:r>
              <a:rPr lang="en-GB" sz="950">
                <a:solidFill>
                  <a:schemeClr val="dk1"/>
                </a:solidFill>
              </a:rPr>
              <a:t>: This sensor is dedicated to detecting sweetness.</a:t>
            </a:r>
            <a:endParaRPr sz="950">
              <a:solidFill>
                <a:schemeClr val="dk1"/>
              </a:solidFill>
            </a:endParaRPr>
          </a:p>
          <a:p>
            <a:pPr indent="-288925" lvl="0" marL="914400" rtl="0" algn="l">
              <a:spcBef>
                <a:spcPts val="0"/>
              </a:spcBef>
              <a:spcAft>
                <a:spcPts val="0"/>
              </a:spcAft>
              <a:buClr>
                <a:schemeClr val="dk1"/>
              </a:buClr>
              <a:buSzPts val="950"/>
              <a:buChar char="●"/>
            </a:pPr>
            <a:r>
              <a:rPr lang="en-GB" sz="950" u="sng">
                <a:solidFill>
                  <a:schemeClr val="dk1"/>
                </a:solidFill>
              </a:rPr>
              <a:t>pH Sensor</a:t>
            </a:r>
            <a:r>
              <a:rPr lang="en-GB" sz="950">
                <a:solidFill>
                  <a:schemeClr val="dk1"/>
                </a:solidFill>
              </a:rPr>
              <a:t>: It is employed to measure the sourness of the sample.</a:t>
            </a:r>
            <a:endParaRPr sz="950">
              <a:solidFill>
                <a:schemeClr val="dk1"/>
              </a:solidFill>
            </a:endParaRPr>
          </a:p>
          <a:p>
            <a:pPr indent="-288925" lvl="0" marL="914400" rtl="0" algn="l">
              <a:spcBef>
                <a:spcPts val="0"/>
              </a:spcBef>
              <a:spcAft>
                <a:spcPts val="0"/>
              </a:spcAft>
              <a:buClr>
                <a:schemeClr val="dk1"/>
              </a:buClr>
              <a:buSzPts val="950"/>
              <a:buChar char="●"/>
            </a:pPr>
            <a:r>
              <a:rPr lang="en-GB" sz="950" u="sng">
                <a:solidFill>
                  <a:schemeClr val="dk1"/>
                </a:solidFill>
              </a:rPr>
              <a:t>VOC Gas Sensor</a:t>
            </a:r>
            <a:r>
              <a:rPr lang="en-GB" sz="950">
                <a:solidFill>
                  <a:schemeClr val="dk1"/>
                </a:solidFill>
              </a:rPr>
              <a:t>: This component is responsible for quantifying the pungent qualities of the sample.</a:t>
            </a:r>
            <a:endParaRPr sz="950">
              <a:solidFill>
                <a:schemeClr val="dk1"/>
              </a:solidFill>
            </a:endParaRPr>
          </a:p>
          <a:p>
            <a:pPr indent="-288925" lvl="0" marL="914400" rtl="0" algn="l">
              <a:spcBef>
                <a:spcPts val="0"/>
              </a:spcBef>
              <a:spcAft>
                <a:spcPts val="0"/>
              </a:spcAft>
              <a:buClr>
                <a:schemeClr val="dk1"/>
              </a:buClr>
              <a:buSzPts val="950"/>
              <a:buChar char="●"/>
            </a:pPr>
            <a:r>
              <a:rPr lang="en-GB" sz="950" u="sng">
                <a:solidFill>
                  <a:schemeClr val="dk1"/>
                </a:solidFill>
                <a:latin typeface="Roboto"/>
                <a:ea typeface="Roboto"/>
                <a:cs typeface="Roboto"/>
                <a:sym typeface="Roboto"/>
              </a:rPr>
              <a:t>Ca Ion Selective Electrode</a:t>
            </a:r>
            <a:r>
              <a:rPr lang="en-GB" sz="950">
                <a:solidFill>
                  <a:schemeClr val="dk1"/>
                </a:solidFill>
                <a:latin typeface="Roboto"/>
                <a:ea typeface="Roboto"/>
                <a:cs typeface="Roboto"/>
                <a:sym typeface="Roboto"/>
              </a:rPr>
              <a:t>: This specialized electrode plays a crucial role in evaluating both bitterness and astringency.</a:t>
            </a:r>
            <a:endParaRPr sz="950">
              <a:solidFill>
                <a:schemeClr val="dk1"/>
              </a:solidFill>
              <a:latin typeface="Roboto"/>
              <a:ea typeface="Roboto"/>
              <a:cs typeface="Roboto"/>
              <a:sym typeface="Roboto"/>
            </a:endParaRPr>
          </a:p>
          <a:p>
            <a:pPr indent="0" lvl="0" marL="0" rtl="0" algn="l">
              <a:spcBef>
                <a:spcPts val="0"/>
              </a:spcBef>
              <a:spcAft>
                <a:spcPts val="0"/>
              </a:spcAft>
              <a:buNone/>
            </a:pPr>
            <a:r>
              <a:rPr b="1" lang="en-GB" sz="1100">
                <a:solidFill>
                  <a:schemeClr val="dk1"/>
                </a:solidFill>
                <a:latin typeface="Roboto"/>
                <a:ea typeface="Roboto"/>
                <a:cs typeface="Roboto"/>
                <a:sym typeface="Roboto"/>
              </a:rPr>
              <a:t>Data Collection, Analysis and Display</a:t>
            </a:r>
            <a:r>
              <a:rPr b="1" lang="en-GB" sz="1100">
                <a:solidFill>
                  <a:schemeClr val="dk1"/>
                </a:solidFill>
              </a:rPr>
              <a:t>	</a:t>
            </a:r>
            <a:endParaRPr b="1" sz="1100">
              <a:solidFill>
                <a:schemeClr val="dk1"/>
              </a:solidFill>
            </a:endParaRPr>
          </a:p>
          <a:p>
            <a:pPr indent="-288925" lvl="0" marL="457200" rtl="0" algn="l">
              <a:spcBef>
                <a:spcPts val="0"/>
              </a:spcBef>
              <a:spcAft>
                <a:spcPts val="0"/>
              </a:spcAft>
              <a:buClr>
                <a:schemeClr val="dk1"/>
              </a:buClr>
              <a:buSzPts val="950"/>
              <a:buChar char="➢"/>
            </a:pPr>
            <a:r>
              <a:rPr lang="en-GB" sz="950">
                <a:solidFill>
                  <a:schemeClr val="dk1"/>
                </a:solidFill>
              </a:rPr>
              <a:t>Then all this sensor data will be received and collected by arduino UNO which will send the data to the computer.</a:t>
            </a:r>
            <a:endParaRPr sz="950">
              <a:solidFill>
                <a:schemeClr val="dk1"/>
              </a:solidFill>
            </a:endParaRPr>
          </a:p>
          <a:p>
            <a:pPr indent="-288925" lvl="0" marL="457200" rtl="0" algn="l">
              <a:spcBef>
                <a:spcPts val="0"/>
              </a:spcBef>
              <a:spcAft>
                <a:spcPts val="0"/>
              </a:spcAft>
              <a:buClr>
                <a:schemeClr val="dk1"/>
              </a:buClr>
              <a:buSzPts val="950"/>
              <a:buChar char="➢"/>
            </a:pPr>
            <a:r>
              <a:rPr lang="en-GB" sz="950">
                <a:solidFill>
                  <a:schemeClr val="dk1"/>
                </a:solidFill>
              </a:rPr>
              <a:t>The computer undertakes a comprehensive analysis of the received data and optimize it for clarity and precision. Following this analysis, the refined data is presented on the computer screen for the user's perusal. </a:t>
            </a:r>
            <a:endParaRPr sz="950">
              <a:solidFill>
                <a:schemeClr val="dk1"/>
              </a:solidFill>
            </a:endParaRPr>
          </a:p>
          <a:p>
            <a:pPr indent="0" lvl="0" marL="0" rtl="0" algn="l">
              <a:spcBef>
                <a:spcPts val="0"/>
              </a:spcBef>
              <a:spcAft>
                <a:spcPts val="1200"/>
              </a:spcAft>
              <a:buNone/>
            </a:pPr>
            <a:r>
              <a:t/>
            </a:r>
            <a:endParaRPr sz="1000"/>
          </a:p>
        </p:txBody>
      </p:sp>
      <p:sp>
        <p:nvSpPr>
          <p:cNvPr id="68" name="Google Shape;68;p14"/>
          <p:cNvSpPr txBox="1"/>
          <p:nvPr>
            <p:ph type="title"/>
          </p:nvPr>
        </p:nvSpPr>
        <p:spPr>
          <a:xfrm>
            <a:off x="4448400" y="-52575"/>
            <a:ext cx="4594800" cy="640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sz="2050">
                <a:solidFill>
                  <a:schemeClr val="lt1"/>
                </a:solidFill>
                <a:highlight>
                  <a:srgbClr val="176B87"/>
                </a:highlight>
              </a:rPr>
              <a:t> </a:t>
            </a:r>
            <a:r>
              <a:rPr b="1" lang="en-GB" sz="2050">
                <a:solidFill>
                  <a:schemeClr val="lt1"/>
                </a:solidFill>
                <a:highlight>
                  <a:srgbClr val="176B87"/>
                </a:highlight>
              </a:rPr>
              <a:t>Working</a:t>
            </a:r>
            <a:r>
              <a:rPr b="1" lang="en-GB" sz="2050">
                <a:solidFill>
                  <a:srgbClr val="176B87"/>
                </a:solidFill>
                <a:highlight>
                  <a:srgbClr val="176B87"/>
                </a:highlight>
              </a:rPr>
              <a:t>l</a:t>
            </a:r>
            <a:r>
              <a:rPr b="1" lang="en-GB" sz="2050">
                <a:solidFill>
                  <a:schemeClr val="lt1"/>
                </a:solidFill>
                <a:highlight>
                  <a:srgbClr val="176B87"/>
                </a:highlight>
              </a:rPr>
              <a:t>  </a:t>
            </a:r>
            <a:r>
              <a:rPr b="1" lang="en-GB" sz="2050" u="sng">
                <a:solidFill>
                  <a:schemeClr val="lt1"/>
                </a:solidFill>
                <a:highlight>
                  <a:srgbClr val="176B87"/>
                </a:highlight>
              </a:rPr>
              <a:t> </a:t>
            </a:r>
            <a:endParaRPr b="1" sz="2050" u="sng">
              <a:solidFill>
                <a:schemeClr val="lt1"/>
              </a:solidFill>
              <a:highlight>
                <a:srgbClr val="176B87"/>
              </a:highlight>
            </a:endParaRPr>
          </a:p>
        </p:txBody>
      </p:sp>
      <p:pic>
        <p:nvPicPr>
          <p:cNvPr id="69" name="Google Shape;69;p14"/>
          <p:cNvPicPr preferRelativeResize="0"/>
          <p:nvPr/>
        </p:nvPicPr>
        <p:blipFill>
          <a:blip r:embed="rId3">
            <a:alphaModFix/>
          </a:blip>
          <a:stretch>
            <a:fillRect/>
          </a:stretch>
        </p:blipFill>
        <p:spPr>
          <a:xfrm>
            <a:off x="116700" y="677538"/>
            <a:ext cx="4194899" cy="41516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cxnSp>
        <p:nvCxnSpPr>
          <p:cNvPr id="74" name="Google Shape;74;p15"/>
          <p:cNvCxnSpPr/>
          <p:nvPr/>
        </p:nvCxnSpPr>
        <p:spPr>
          <a:xfrm>
            <a:off x="5801000" y="349800"/>
            <a:ext cx="54900" cy="4652700"/>
          </a:xfrm>
          <a:prstGeom prst="straightConnector1">
            <a:avLst/>
          </a:prstGeom>
          <a:noFill/>
          <a:ln cap="flat" cmpd="sng" w="9525">
            <a:solidFill>
              <a:schemeClr val="dk2"/>
            </a:solidFill>
            <a:prstDash val="solid"/>
            <a:round/>
            <a:headEnd len="med" w="med" type="none"/>
            <a:tailEnd len="med" w="med" type="none"/>
          </a:ln>
        </p:spPr>
      </p:cxnSp>
      <p:sp>
        <p:nvSpPr>
          <p:cNvPr id="75" name="Google Shape;75;p15"/>
          <p:cNvSpPr txBox="1"/>
          <p:nvPr/>
        </p:nvSpPr>
        <p:spPr>
          <a:xfrm>
            <a:off x="184950" y="189275"/>
            <a:ext cx="5669100" cy="43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050">
                <a:solidFill>
                  <a:schemeClr val="lt1"/>
                </a:solidFill>
                <a:highlight>
                  <a:srgbClr val="176B87"/>
                </a:highlight>
              </a:rPr>
              <a:t> Layout</a:t>
            </a:r>
            <a:r>
              <a:rPr b="1" lang="en-GB" sz="2050">
                <a:solidFill>
                  <a:srgbClr val="176B87"/>
                </a:solidFill>
                <a:highlight>
                  <a:srgbClr val="176B87"/>
                </a:highlight>
              </a:rPr>
              <a:t>l</a:t>
            </a:r>
            <a:endParaRPr b="1" sz="2050">
              <a:solidFill>
                <a:srgbClr val="176B87"/>
              </a:solidFill>
              <a:highlight>
                <a:srgbClr val="176B87"/>
              </a:highlight>
            </a:endParaRPr>
          </a:p>
        </p:txBody>
      </p:sp>
      <p:pic>
        <p:nvPicPr>
          <p:cNvPr id="76" name="Google Shape;76;p15"/>
          <p:cNvPicPr preferRelativeResize="0"/>
          <p:nvPr/>
        </p:nvPicPr>
        <p:blipFill>
          <a:blip r:embed="rId3">
            <a:alphaModFix/>
          </a:blip>
          <a:stretch>
            <a:fillRect/>
          </a:stretch>
        </p:blipFill>
        <p:spPr>
          <a:xfrm>
            <a:off x="184950" y="873675"/>
            <a:ext cx="1282676" cy="1657700"/>
          </a:xfrm>
          <a:prstGeom prst="rect">
            <a:avLst/>
          </a:prstGeom>
          <a:noFill/>
          <a:ln>
            <a:noFill/>
          </a:ln>
        </p:spPr>
      </p:pic>
      <p:pic>
        <p:nvPicPr>
          <p:cNvPr id="77" name="Google Shape;77;p15"/>
          <p:cNvPicPr preferRelativeResize="0"/>
          <p:nvPr/>
        </p:nvPicPr>
        <p:blipFill>
          <a:blip r:embed="rId4">
            <a:alphaModFix/>
          </a:blip>
          <a:stretch>
            <a:fillRect/>
          </a:stretch>
        </p:blipFill>
        <p:spPr>
          <a:xfrm>
            <a:off x="1570875" y="873675"/>
            <a:ext cx="1282676" cy="1657690"/>
          </a:xfrm>
          <a:prstGeom prst="rect">
            <a:avLst/>
          </a:prstGeom>
          <a:noFill/>
          <a:ln>
            <a:noFill/>
          </a:ln>
        </p:spPr>
      </p:pic>
      <p:pic>
        <p:nvPicPr>
          <p:cNvPr id="78" name="Google Shape;78;p15"/>
          <p:cNvPicPr preferRelativeResize="0"/>
          <p:nvPr/>
        </p:nvPicPr>
        <p:blipFill>
          <a:blip r:embed="rId5">
            <a:alphaModFix/>
          </a:blip>
          <a:stretch>
            <a:fillRect/>
          </a:stretch>
        </p:blipFill>
        <p:spPr>
          <a:xfrm>
            <a:off x="2956800" y="873675"/>
            <a:ext cx="1282676" cy="1657681"/>
          </a:xfrm>
          <a:prstGeom prst="rect">
            <a:avLst/>
          </a:prstGeom>
          <a:noFill/>
          <a:ln>
            <a:noFill/>
          </a:ln>
        </p:spPr>
      </p:pic>
      <p:pic>
        <p:nvPicPr>
          <p:cNvPr id="79" name="Google Shape;79;p15"/>
          <p:cNvPicPr preferRelativeResize="0"/>
          <p:nvPr/>
        </p:nvPicPr>
        <p:blipFill>
          <a:blip r:embed="rId6">
            <a:alphaModFix/>
          </a:blip>
          <a:stretch>
            <a:fillRect/>
          </a:stretch>
        </p:blipFill>
        <p:spPr>
          <a:xfrm>
            <a:off x="4342725" y="873675"/>
            <a:ext cx="1282676" cy="1657672"/>
          </a:xfrm>
          <a:prstGeom prst="rect">
            <a:avLst/>
          </a:prstGeom>
          <a:noFill/>
          <a:ln>
            <a:noFill/>
          </a:ln>
        </p:spPr>
      </p:pic>
      <p:pic>
        <p:nvPicPr>
          <p:cNvPr id="80" name="Google Shape;80;p15"/>
          <p:cNvPicPr preferRelativeResize="0"/>
          <p:nvPr/>
        </p:nvPicPr>
        <p:blipFill>
          <a:blip r:embed="rId7">
            <a:alphaModFix/>
          </a:blip>
          <a:stretch>
            <a:fillRect/>
          </a:stretch>
        </p:blipFill>
        <p:spPr>
          <a:xfrm>
            <a:off x="184950" y="2860775"/>
            <a:ext cx="1282676" cy="1657676"/>
          </a:xfrm>
          <a:prstGeom prst="rect">
            <a:avLst/>
          </a:prstGeom>
          <a:noFill/>
          <a:ln>
            <a:noFill/>
          </a:ln>
        </p:spPr>
      </p:pic>
      <p:pic>
        <p:nvPicPr>
          <p:cNvPr id="81" name="Google Shape;81;p15"/>
          <p:cNvPicPr preferRelativeResize="0"/>
          <p:nvPr/>
        </p:nvPicPr>
        <p:blipFill>
          <a:blip r:embed="rId8">
            <a:alphaModFix/>
          </a:blip>
          <a:stretch>
            <a:fillRect/>
          </a:stretch>
        </p:blipFill>
        <p:spPr>
          <a:xfrm>
            <a:off x="1570875" y="2860775"/>
            <a:ext cx="1282676" cy="1657676"/>
          </a:xfrm>
          <a:prstGeom prst="rect">
            <a:avLst/>
          </a:prstGeom>
          <a:noFill/>
          <a:ln>
            <a:noFill/>
          </a:ln>
        </p:spPr>
      </p:pic>
      <p:pic>
        <p:nvPicPr>
          <p:cNvPr id="82" name="Google Shape;82;p15"/>
          <p:cNvPicPr preferRelativeResize="0"/>
          <p:nvPr/>
        </p:nvPicPr>
        <p:blipFill>
          <a:blip r:embed="rId9">
            <a:alphaModFix/>
          </a:blip>
          <a:stretch>
            <a:fillRect/>
          </a:stretch>
        </p:blipFill>
        <p:spPr>
          <a:xfrm>
            <a:off x="2956800" y="2860774"/>
            <a:ext cx="1282676" cy="1657672"/>
          </a:xfrm>
          <a:prstGeom prst="rect">
            <a:avLst/>
          </a:prstGeom>
          <a:noFill/>
          <a:ln>
            <a:noFill/>
          </a:ln>
        </p:spPr>
      </p:pic>
      <p:pic>
        <p:nvPicPr>
          <p:cNvPr id="83" name="Google Shape;83;p15"/>
          <p:cNvPicPr preferRelativeResize="0"/>
          <p:nvPr/>
        </p:nvPicPr>
        <p:blipFill>
          <a:blip r:embed="rId10">
            <a:alphaModFix/>
          </a:blip>
          <a:stretch>
            <a:fillRect/>
          </a:stretch>
        </p:blipFill>
        <p:spPr>
          <a:xfrm>
            <a:off x="4342725" y="2811550"/>
            <a:ext cx="1282674" cy="1659377"/>
          </a:xfrm>
          <a:prstGeom prst="rect">
            <a:avLst/>
          </a:prstGeom>
          <a:noFill/>
          <a:ln>
            <a:noFill/>
          </a:ln>
        </p:spPr>
      </p:pic>
      <p:sp>
        <p:nvSpPr>
          <p:cNvPr id="84" name="Google Shape;84;p15"/>
          <p:cNvSpPr txBox="1"/>
          <p:nvPr/>
        </p:nvSpPr>
        <p:spPr>
          <a:xfrm>
            <a:off x="105825" y="774850"/>
            <a:ext cx="5578800" cy="3878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15"/>
          <p:cNvPicPr preferRelativeResize="0"/>
          <p:nvPr/>
        </p:nvPicPr>
        <p:blipFill>
          <a:blip r:embed="rId11">
            <a:alphaModFix/>
          </a:blip>
          <a:stretch>
            <a:fillRect/>
          </a:stretch>
        </p:blipFill>
        <p:spPr>
          <a:xfrm>
            <a:off x="6609300" y="3531500"/>
            <a:ext cx="1762125" cy="1323975"/>
          </a:xfrm>
          <a:prstGeom prst="rect">
            <a:avLst/>
          </a:prstGeom>
          <a:noFill/>
          <a:ln cap="flat" cmpd="sng" w="9525">
            <a:solidFill>
              <a:schemeClr val="dk2"/>
            </a:solidFill>
            <a:prstDash val="solid"/>
            <a:round/>
            <a:headEnd len="sm" w="sm" type="none"/>
            <a:tailEnd len="sm" w="sm" type="none"/>
          </a:ln>
        </p:spPr>
      </p:pic>
      <p:pic>
        <p:nvPicPr>
          <p:cNvPr id="86" name="Google Shape;86;p15"/>
          <p:cNvPicPr preferRelativeResize="0"/>
          <p:nvPr/>
        </p:nvPicPr>
        <p:blipFill rotWithShape="1">
          <a:blip r:embed="rId12">
            <a:alphaModFix/>
          </a:blip>
          <a:srcRect b="8730" l="5159" r="6493" t="9450"/>
          <a:stretch/>
        </p:blipFill>
        <p:spPr>
          <a:xfrm>
            <a:off x="7199700" y="2150375"/>
            <a:ext cx="1859625" cy="987575"/>
          </a:xfrm>
          <a:prstGeom prst="rect">
            <a:avLst/>
          </a:prstGeom>
          <a:noFill/>
          <a:ln cap="flat" cmpd="sng" w="9525">
            <a:solidFill>
              <a:schemeClr val="dk2"/>
            </a:solidFill>
            <a:prstDash val="solid"/>
            <a:round/>
            <a:headEnd len="sm" w="sm" type="none"/>
            <a:tailEnd len="sm" w="sm" type="none"/>
          </a:ln>
        </p:spPr>
      </p:pic>
      <p:pic>
        <p:nvPicPr>
          <p:cNvPr id="87" name="Google Shape;87;p15"/>
          <p:cNvPicPr preferRelativeResize="0"/>
          <p:nvPr/>
        </p:nvPicPr>
        <p:blipFill rotWithShape="1">
          <a:blip r:embed="rId13">
            <a:alphaModFix/>
          </a:blip>
          <a:srcRect b="17286" l="11186" r="11186" t="5713"/>
          <a:stretch/>
        </p:blipFill>
        <p:spPr>
          <a:xfrm>
            <a:off x="6029900" y="2134175"/>
            <a:ext cx="995800" cy="987575"/>
          </a:xfrm>
          <a:prstGeom prst="rect">
            <a:avLst/>
          </a:prstGeom>
          <a:noFill/>
          <a:ln cap="flat" cmpd="sng" w="9525">
            <a:solidFill>
              <a:schemeClr val="dk2"/>
            </a:solidFill>
            <a:prstDash val="solid"/>
            <a:round/>
            <a:headEnd len="sm" w="sm" type="none"/>
            <a:tailEnd len="sm" w="sm" type="none"/>
          </a:ln>
        </p:spPr>
      </p:pic>
      <p:pic>
        <p:nvPicPr>
          <p:cNvPr id="88" name="Google Shape;88;p15"/>
          <p:cNvPicPr preferRelativeResize="0"/>
          <p:nvPr/>
        </p:nvPicPr>
        <p:blipFill rotWithShape="1">
          <a:blip r:embed="rId14">
            <a:alphaModFix/>
          </a:blip>
          <a:srcRect b="14693" l="6914" r="9375" t="14764"/>
          <a:stretch/>
        </p:blipFill>
        <p:spPr>
          <a:xfrm>
            <a:off x="7497950" y="841525"/>
            <a:ext cx="995800" cy="839100"/>
          </a:xfrm>
          <a:prstGeom prst="rect">
            <a:avLst/>
          </a:prstGeom>
          <a:noFill/>
          <a:ln cap="flat" cmpd="sng" w="9525">
            <a:solidFill>
              <a:schemeClr val="dk2"/>
            </a:solidFill>
            <a:prstDash val="solid"/>
            <a:round/>
            <a:headEnd len="sm" w="sm" type="none"/>
            <a:tailEnd len="sm" w="sm" type="none"/>
          </a:ln>
        </p:spPr>
      </p:pic>
      <p:pic>
        <p:nvPicPr>
          <p:cNvPr id="89" name="Google Shape;89;p15"/>
          <p:cNvPicPr preferRelativeResize="0"/>
          <p:nvPr/>
        </p:nvPicPr>
        <p:blipFill rotWithShape="1">
          <a:blip r:embed="rId15">
            <a:alphaModFix/>
          </a:blip>
          <a:srcRect b="14863" l="13683" r="14487" t="15614"/>
          <a:stretch/>
        </p:blipFill>
        <p:spPr>
          <a:xfrm>
            <a:off x="6120588" y="862850"/>
            <a:ext cx="867012" cy="839100"/>
          </a:xfrm>
          <a:prstGeom prst="rect">
            <a:avLst/>
          </a:prstGeom>
          <a:noFill/>
          <a:ln cap="flat" cmpd="sng" w="9525">
            <a:solidFill>
              <a:schemeClr val="dk2"/>
            </a:solidFill>
            <a:prstDash val="solid"/>
            <a:round/>
            <a:headEnd len="sm" w="sm" type="none"/>
            <a:tailEnd len="sm" w="sm" type="none"/>
          </a:ln>
        </p:spPr>
      </p:pic>
      <p:sp>
        <p:nvSpPr>
          <p:cNvPr id="90" name="Google Shape;90;p15"/>
          <p:cNvSpPr txBox="1"/>
          <p:nvPr>
            <p:ph idx="4294967295" type="title"/>
          </p:nvPr>
        </p:nvSpPr>
        <p:spPr>
          <a:xfrm>
            <a:off x="6082775" y="55475"/>
            <a:ext cx="2479500" cy="5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050">
                <a:solidFill>
                  <a:schemeClr val="lt1"/>
                </a:solidFill>
                <a:highlight>
                  <a:srgbClr val="176B87"/>
                </a:highlight>
              </a:rPr>
              <a:t> Sensors/Devices Used</a:t>
            </a:r>
            <a:r>
              <a:rPr b="1" lang="en-GB" sz="2050">
                <a:solidFill>
                  <a:srgbClr val="176B87"/>
                </a:solidFill>
                <a:highlight>
                  <a:srgbClr val="176B87"/>
                </a:highlight>
              </a:rPr>
              <a:t>l</a:t>
            </a:r>
            <a:r>
              <a:rPr b="1" lang="en-GB" sz="2050">
                <a:solidFill>
                  <a:schemeClr val="lt1"/>
                </a:solidFill>
                <a:highlight>
                  <a:srgbClr val="176B87"/>
                </a:highlight>
              </a:rPr>
              <a:t>  </a:t>
            </a:r>
            <a:r>
              <a:rPr b="1" lang="en-GB" sz="2050" u="sng">
                <a:solidFill>
                  <a:schemeClr val="lt1"/>
                </a:solidFill>
                <a:highlight>
                  <a:srgbClr val="176B87"/>
                </a:highlight>
              </a:rPr>
              <a:t> </a:t>
            </a:r>
            <a:endParaRPr b="1" sz="2050" u="sng">
              <a:solidFill>
                <a:schemeClr val="lt1"/>
              </a:solidFill>
              <a:highlight>
                <a:srgbClr val="176B87"/>
              </a:highlight>
            </a:endParaRPr>
          </a:p>
        </p:txBody>
      </p:sp>
      <p:sp>
        <p:nvSpPr>
          <p:cNvPr id="91" name="Google Shape;91;p15"/>
          <p:cNvSpPr txBox="1"/>
          <p:nvPr/>
        </p:nvSpPr>
        <p:spPr>
          <a:xfrm>
            <a:off x="6092975" y="1657500"/>
            <a:ext cx="1167900" cy="2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700"/>
              <a:t>DF Robot Gravity Glucose Sensor</a:t>
            </a:r>
            <a:endParaRPr b="1" sz="700"/>
          </a:p>
        </p:txBody>
      </p:sp>
      <p:sp>
        <p:nvSpPr>
          <p:cNvPr id="92" name="Google Shape;92;p15"/>
          <p:cNvSpPr txBox="1"/>
          <p:nvPr/>
        </p:nvSpPr>
        <p:spPr>
          <a:xfrm>
            <a:off x="7493625" y="1671100"/>
            <a:ext cx="1282800" cy="2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700"/>
              <a:t>pH Sensor</a:t>
            </a:r>
            <a:endParaRPr b="1" sz="700"/>
          </a:p>
          <a:p>
            <a:pPr indent="0" lvl="0" marL="0" rtl="0" algn="l">
              <a:spcBef>
                <a:spcPts val="0"/>
              </a:spcBef>
              <a:spcAft>
                <a:spcPts val="0"/>
              </a:spcAft>
              <a:buNone/>
            </a:pPr>
            <a:r>
              <a:t/>
            </a:r>
            <a:endParaRPr b="1" sz="700"/>
          </a:p>
        </p:txBody>
      </p:sp>
      <p:sp>
        <p:nvSpPr>
          <p:cNvPr id="93" name="Google Shape;93;p15"/>
          <p:cNvSpPr txBox="1"/>
          <p:nvPr/>
        </p:nvSpPr>
        <p:spPr>
          <a:xfrm>
            <a:off x="5972275" y="3134025"/>
            <a:ext cx="9957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700"/>
              <a:t>VOC Gas Sensor</a:t>
            </a:r>
            <a:endParaRPr b="1" sz="700"/>
          </a:p>
        </p:txBody>
      </p:sp>
      <p:sp>
        <p:nvSpPr>
          <p:cNvPr id="94" name="Google Shape;94;p15"/>
          <p:cNvSpPr txBox="1"/>
          <p:nvPr/>
        </p:nvSpPr>
        <p:spPr>
          <a:xfrm>
            <a:off x="7230075" y="3159275"/>
            <a:ext cx="1689600" cy="2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700"/>
              <a:t>Ca Ion Selective Electrode</a:t>
            </a:r>
            <a:endParaRPr b="1" sz="700"/>
          </a:p>
        </p:txBody>
      </p:sp>
      <p:sp>
        <p:nvSpPr>
          <p:cNvPr id="95" name="Google Shape;95;p15"/>
          <p:cNvSpPr txBox="1"/>
          <p:nvPr/>
        </p:nvSpPr>
        <p:spPr>
          <a:xfrm>
            <a:off x="7096275" y="4848825"/>
            <a:ext cx="1859700" cy="1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700"/>
              <a:t>Arduino UNO</a:t>
            </a:r>
            <a:endParaRPr b="1" sz="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6"/>
          <p:cNvPicPr preferRelativeResize="0"/>
          <p:nvPr/>
        </p:nvPicPr>
        <p:blipFill rotWithShape="1">
          <a:blip r:embed="rId3">
            <a:alphaModFix/>
          </a:blip>
          <a:srcRect b="20357" l="0" r="0" t="8981"/>
          <a:stretch/>
        </p:blipFill>
        <p:spPr>
          <a:xfrm>
            <a:off x="485013" y="1725525"/>
            <a:ext cx="3315824" cy="2250552"/>
          </a:xfrm>
          <a:prstGeom prst="rect">
            <a:avLst/>
          </a:prstGeom>
          <a:noFill/>
          <a:ln>
            <a:noFill/>
          </a:ln>
        </p:spPr>
      </p:pic>
      <p:pic>
        <p:nvPicPr>
          <p:cNvPr id="101" name="Google Shape;101;p16"/>
          <p:cNvPicPr preferRelativeResize="0"/>
          <p:nvPr/>
        </p:nvPicPr>
        <p:blipFill rotWithShape="1">
          <a:blip r:embed="rId4">
            <a:alphaModFix/>
          </a:blip>
          <a:srcRect b="31842" l="0" r="0" t="23168"/>
          <a:stretch/>
        </p:blipFill>
        <p:spPr>
          <a:xfrm>
            <a:off x="12213" y="368175"/>
            <a:ext cx="4608573" cy="905099"/>
          </a:xfrm>
          <a:prstGeom prst="rect">
            <a:avLst/>
          </a:prstGeom>
          <a:noFill/>
          <a:ln>
            <a:noFill/>
          </a:ln>
        </p:spPr>
      </p:pic>
      <p:sp>
        <p:nvSpPr>
          <p:cNvPr id="102" name="Google Shape;102;p16"/>
          <p:cNvSpPr/>
          <p:nvPr/>
        </p:nvSpPr>
        <p:spPr>
          <a:xfrm>
            <a:off x="0" y="4204675"/>
            <a:ext cx="9144000" cy="905100"/>
          </a:xfrm>
          <a:prstGeom prst="rect">
            <a:avLst/>
          </a:prstGeom>
          <a:solidFill>
            <a:srgbClr val="176B87"/>
          </a:solidFill>
          <a:ln cap="flat" cmpd="sng" w="9525">
            <a:solidFill>
              <a:srgbClr val="E4E4E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6"/>
          <p:cNvSpPr txBox="1"/>
          <p:nvPr/>
        </p:nvSpPr>
        <p:spPr>
          <a:xfrm>
            <a:off x="56900" y="4128475"/>
            <a:ext cx="2248800" cy="1071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5D7C3F"/>
              </a:buClr>
              <a:buSzPts val="1200"/>
              <a:buFont typeface="Arial"/>
              <a:buNone/>
            </a:pPr>
            <a:r>
              <a:rPr b="1" i="0" lang="en-GB" sz="1200" u="none" cap="none" strike="noStrike">
                <a:solidFill>
                  <a:srgbClr val="FFFFFF"/>
                </a:solidFill>
                <a:latin typeface="Times New Roman"/>
                <a:ea typeface="Times New Roman"/>
                <a:cs typeface="Times New Roman"/>
                <a:sym typeface="Times New Roman"/>
              </a:rPr>
              <a:t>Team Leader </a:t>
            </a:r>
            <a:endParaRPr b="1" i="0" sz="1200" u="none" cap="none" strike="noStrike">
              <a:solidFill>
                <a:srgbClr val="FFFFFF"/>
              </a:solidFill>
              <a:latin typeface="Times New Roman"/>
              <a:ea typeface="Times New Roman"/>
              <a:cs typeface="Times New Roman"/>
              <a:sym typeface="Times New Roman"/>
            </a:endParaRPr>
          </a:p>
          <a:p>
            <a:pPr indent="0" lvl="0" marL="0" marR="0" rtl="0" algn="ctr">
              <a:lnSpc>
                <a:spcPct val="90000"/>
              </a:lnSpc>
              <a:spcBef>
                <a:spcPts val="0"/>
              </a:spcBef>
              <a:spcAft>
                <a:spcPts val="0"/>
              </a:spcAft>
              <a:buClr>
                <a:srgbClr val="5D7C3F"/>
              </a:buClr>
              <a:buSzPts val="1200"/>
              <a:buFont typeface="Arial"/>
              <a:buNone/>
            </a:pPr>
            <a:r>
              <a:rPr i="0" lang="en-GB" sz="1000" u="none" cap="none" strike="noStrike">
                <a:solidFill>
                  <a:srgbClr val="FFFFFF"/>
                </a:solidFill>
                <a:latin typeface="Times New Roman"/>
                <a:ea typeface="Times New Roman"/>
                <a:cs typeface="Times New Roman"/>
                <a:sym typeface="Times New Roman"/>
              </a:rPr>
              <a:t>Name</a:t>
            </a:r>
            <a:r>
              <a:rPr b="1" i="0" lang="en-GB" sz="1000" u="none" cap="none" strike="noStrike">
                <a:solidFill>
                  <a:srgbClr val="FFFFFF"/>
                </a:solidFill>
                <a:latin typeface="Times New Roman"/>
                <a:ea typeface="Times New Roman"/>
                <a:cs typeface="Times New Roman"/>
                <a:sym typeface="Times New Roman"/>
              </a:rPr>
              <a:t>: </a:t>
            </a:r>
            <a:r>
              <a:rPr b="1" lang="en-GB" sz="1000">
                <a:solidFill>
                  <a:srgbClr val="FFFFFF"/>
                </a:solidFill>
                <a:latin typeface="Times New Roman"/>
                <a:ea typeface="Times New Roman"/>
                <a:cs typeface="Times New Roman"/>
                <a:sym typeface="Times New Roman"/>
              </a:rPr>
              <a:t>SHIVIKA TYAGI</a:t>
            </a:r>
            <a:endParaRPr b="0" i="0" sz="1000" u="none" cap="none" strike="noStrike">
              <a:solidFill>
                <a:srgbClr val="FFFFFF"/>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000000"/>
              </a:buClr>
              <a:buSzPts val="1200"/>
              <a:buFont typeface="Arial"/>
              <a:buNone/>
            </a:pPr>
            <a:r>
              <a:rPr b="0" i="0" lang="en-GB" sz="1000" u="none" cap="none" strike="noStrike">
                <a:solidFill>
                  <a:srgbClr val="FFFFFF"/>
                </a:solidFill>
                <a:latin typeface="Times New Roman"/>
                <a:ea typeface="Times New Roman"/>
                <a:cs typeface="Times New Roman"/>
                <a:sym typeface="Times New Roman"/>
              </a:rPr>
              <a:t>Branch</a:t>
            </a:r>
            <a:r>
              <a:rPr b="0" i="0" lang="en-GB" sz="1000" u="none" cap="none" strike="noStrike">
                <a:solidFill>
                  <a:srgbClr val="FFFFFF"/>
                </a:solidFill>
                <a:latin typeface="Times New Roman"/>
                <a:ea typeface="Times New Roman"/>
                <a:cs typeface="Times New Roman"/>
                <a:sym typeface="Times New Roman"/>
              </a:rPr>
              <a:t>: Btech</a:t>
            </a:r>
            <a:r>
              <a:rPr lang="en-GB" sz="1000">
                <a:solidFill>
                  <a:srgbClr val="FFFFFF"/>
                </a:solidFill>
                <a:latin typeface="Times New Roman"/>
                <a:ea typeface="Times New Roman"/>
                <a:cs typeface="Times New Roman"/>
                <a:sym typeface="Times New Roman"/>
              </a:rPr>
              <a:t>   </a:t>
            </a:r>
            <a:r>
              <a:rPr b="0" i="0" lang="en-GB" sz="1000" u="none" cap="none" strike="noStrike">
                <a:solidFill>
                  <a:srgbClr val="FFFFFF"/>
                </a:solidFill>
                <a:latin typeface="Times New Roman"/>
                <a:ea typeface="Times New Roman"/>
                <a:cs typeface="Times New Roman"/>
                <a:sym typeface="Times New Roman"/>
              </a:rPr>
              <a:t>Stream</a:t>
            </a:r>
            <a:r>
              <a:rPr b="0" i="0" lang="en-GB" sz="1000" u="none" cap="none" strike="noStrike">
                <a:solidFill>
                  <a:srgbClr val="FFFFFF"/>
                </a:solidFill>
                <a:latin typeface="Times New Roman"/>
                <a:ea typeface="Times New Roman"/>
                <a:cs typeface="Times New Roman"/>
                <a:sym typeface="Times New Roman"/>
              </a:rPr>
              <a:t>: </a:t>
            </a:r>
            <a:r>
              <a:rPr lang="en-GB" sz="1000">
                <a:solidFill>
                  <a:srgbClr val="FFFFFF"/>
                </a:solidFill>
                <a:latin typeface="Times New Roman"/>
                <a:ea typeface="Times New Roman"/>
                <a:cs typeface="Times New Roman"/>
                <a:sym typeface="Times New Roman"/>
              </a:rPr>
              <a:t>CS   </a:t>
            </a:r>
            <a:r>
              <a:rPr lang="en-GB" sz="1000">
                <a:solidFill>
                  <a:srgbClr val="FFFFFF"/>
                </a:solidFill>
                <a:latin typeface="Times New Roman"/>
                <a:ea typeface="Times New Roman"/>
                <a:cs typeface="Times New Roman"/>
                <a:sym typeface="Times New Roman"/>
              </a:rPr>
              <a:t>Year</a:t>
            </a:r>
            <a:r>
              <a:rPr b="0" i="0" lang="en-GB" sz="1000" u="none" cap="none" strike="noStrike">
                <a:solidFill>
                  <a:srgbClr val="FFFFFF"/>
                </a:solidFill>
                <a:latin typeface="Times New Roman"/>
                <a:ea typeface="Times New Roman"/>
                <a:cs typeface="Times New Roman"/>
                <a:sym typeface="Times New Roman"/>
              </a:rPr>
              <a:t>: </a:t>
            </a:r>
            <a:r>
              <a:rPr lang="en-GB" sz="1000">
                <a:solidFill>
                  <a:srgbClr val="FFFFFF"/>
                </a:solidFill>
                <a:latin typeface="Times New Roman"/>
                <a:ea typeface="Times New Roman"/>
                <a:cs typeface="Times New Roman"/>
                <a:sym typeface="Times New Roman"/>
              </a:rPr>
              <a:t>IV</a:t>
            </a:r>
            <a:endParaRPr sz="1000">
              <a:solidFill>
                <a:srgbClr val="FFFFFF"/>
              </a:solidFill>
              <a:latin typeface="Times New Roman"/>
              <a:ea typeface="Times New Roman"/>
              <a:cs typeface="Times New Roman"/>
              <a:sym typeface="Times New Roman"/>
            </a:endParaRPr>
          </a:p>
          <a:p>
            <a:pPr indent="0" lvl="0" marL="0" marR="0" rtl="0" algn="ctr">
              <a:lnSpc>
                <a:spcPct val="90000"/>
              </a:lnSpc>
              <a:spcBef>
                <a:spcPts val="0"/>
              </a:spcBef>
              <a:spcAft>
                <a:spcPts val="0"/>
              </a:spcAft>
              <a:buClr>
                <a:srgbClr val="5D7C3F"/>
              </a:buClr>
              <a:buSzPts val="1200"/>
              <a:buFont typeface="Arial"/>
              <a:buNone/>
            </a:pPr>
            <a:r>
              <a:rPr b="1" i="0" lang="en-GB" sz="1200" u="none" cap="none" strike="noStrike">
                <a:solidFill>
                  <a:srgbClr val="FFFFFF"/>
                </a:solidFill>
                <a:latin typeface="Times New Roman"/>
                <a:ea typeface="Times New Roman"/>
                <a:cs typeface="Times New Roman"/>
                <a:sym typeface="Times New Roman"/>
              </a:rPr>
              <a:t>Team Member 1 </a:t>
            </a:r>
            <a:endParaRPr b="1" i="0" sz="1200" u="none" cap="none" strike="noStrike">
              <a:solidFill>
                <a:srgbClr val="FFFFFF"/>
              </a:solidFill>
              <a:latin typeface="Times New Roman"/>
              <a:ea typeface="Times New Roman"/>
              <a:cs typeface="Times New Roman"/>
              <a:sym typeface="Times New Roman"/>
            </a:endParaRPr>
          </a:p>
          <a:p>
            <a:pPr indent="0" lvl="0" marL="0" marR="0" rtl="0" algn="ctr">
              <a:lnSpc>
                <a:spcPct val="90000"/>
              </a:lnSpc>
              <a:spcBef>
                <a:spcPts val="0"/>
              </a:spcBef>
              <a:spcAft>
                <a:spcPts val="0"/>
              </a:spcAft>
              <a:buClr>
                <a:srgbClr val="5D7C3F"/>
              </a:buClr>
              <a:buSzPts val="1200"/>
              <a:buFont typeface="Arial"/>
              <a:buNone/>
            </a:pPr>
            <a:r>
              <a:rPr i="0" lang="en-GB" sz="1000" u="none" cap="none" strike="noStrike">
                <a:solidFill>
                  <a:srgbClr val="FFFFFF"/>
                </a:solidFill>
                <a:latin typeface="Times New Roman"/>
                <a:ea typeface="Times New Roman"/>
                <a:cs typeface="Times New Roman"/>
                <a:sym typeface="Times New Roman"/>
              </a:rPr>
              <a:t>Name</a:t>
            </a:r>
            <a:r>
              <a:rPr b="1" i="0" lang="en-GB" sz="1000" u="none" cap="none" strike="noStrike">
                <a:solidFill>
                  <a:srgbClr val="FFFFFF"/>
                </a:solidFill>
                <a:latin typeface="Times New Roman"/>
                <a:ea typeface="Times New Roman"/>
                <a:cs typeface="Times New Roman"/>
                <a:sym typeface="Times New Roman"/>
              </a:rPr>
              <a:t>: </a:t>
            </a:r>
            <a:r>
              <a:rPr b="1" lang="en-GB" sz="1000">
                <a:solidFill>
                  <a:srgbClr val="FFFFFF"/>
                </a:solidFill>
                <a:latin typeface="Times New Roman"/>
                <a:ea typeface="Times New Roman"/>
                <a:cs typeface="Times New Roman"/>
                <a:sym typeface="Times New Roman"/>
              </a:rPr>
              <a:t>Paras Agarwal </a:t>
            </a:r>
            <a:endParaRPr b="0" i="0" sz="1000" u="none" cap="none" strike="noStrike">
              <a:solidFill>
                <a:srgbClr val="FFFFFF"/>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000000"/>
              </a:buClr>
              <a:buSzPts val="1200"/>
              <a:buFont typeface="Arial"/>
              <a:buNone/>
            </a:pPr>
            <a:r>
              <a:rPr b="0" i="0" lang="en-GB" sz="1000" u="none" cap="none" strike="noStrike">
                <a:solidFill>
                  <a:srgbClr val="FFFFFF"/>
                </a:solidFill>
                <a:latin typeface="Times New Roman"/>
                <a:ea typeface="Times New Roman"/>
                <a:cs typeface="Times New Roman"/>
                <a:sym typeface="Times New Roman"/>
              </a:rPr>
              <a:t>Branch: Btech</a:t>
            </a:r>
            <a:r>
              <a:rPr lang="en-GB" sz="1000">
                <a:solidFill>
                  <a:srgbClr val="FFFFFF"/>
                </a:solidFill>
                <a:latin typeface="Times New Roman"/>
                <a:ea typeface="Times New Roman"/>
                <a:cs typeface="Times New Roman"/>
                <a:sym typeface="Times New Roman"/>
              </a:rPr>
              <a:t>   </a:t>
            </a:r>
            <a:r>
              <a:rPr b="0" i="0" lang="en-GB" sz="1000" u="none" cap="none" strike="noStrike">
                <a:solidFill>
                  <a:srgbClr val="FFFFFF"/>
                </a:solidFill>
                <a:latin typeface="Times New Roman"/>
                <a:ea typeface="Times New Roman"/>
                <a:cs typeface="Times New Roman"/>
                <a:sym typeface="Times New Roman"/>
              </a:rPr>
              <a:t>Stream: </a:t>
            </a:r>
            <a:r>
              <a:rPr lang="en-GB" sz="1000">
                <a:solidFill>
                  <a:srgbClr val="FFFFFF"/>
                </a:solidFill>
                <a:latin typeface="Times New Roman"/>
                <a:ea typeface="Times New Roman"/>
                <a:cs typeface="Times New Roman"/>
                <a:sym typeface="Times New Roman"/>
              </a:rPr>
              <a:t>CS    </a:t>
            </a:r>
            <a:r>
              <a:rPr b="0" i="0" lang="en-GB" sz="1000" u="none" cap="none" strike="noStrike">
                <a:solidFill>
                  <a:srgbClr val="FFFFFF"/>
                </a:solidFill>
                <a:latin typeface="Times New Roman"/>
                <a:ea typeface="Times New Roman"/>
                <a:cs typeface="Times New Roman"/>
                <a:sym typeface="Times New Roman"/>
              </a:rPr>
              <a:t>Year: I</a:t>
            </a:r>
            <a:r>
              <a:rPr lang="en-GB" sz="1000">
                <a:solidFill>
                  <a:srgbClr val="FFFFFF"/>
                </a:solidFill>
                <a:latin typeface="Times New Roman"/>
                <a:ea typeface="Times New Roman"/>
                <a:cs typeface="Times New Roman"/>
                <a:sym typeface="Times New Roman"/>
              </a:rPr>
              <a:t>V</a:t>
            </a:r>
            <a:endParaRPr b="0" i="0" sz="1000" u="none" cap="none" strike="noStrike">
              <a:solidFill>
                <a:srgbClr val="FFFFFF"/>
              </a:solidFill>
              <a:latin typeface="Times New Roman"/>
              <a:ea typeface="Times New Roman"/>
              <a:cs typeface="Times New Roman"/>
              <a:sym typeface="Times New Roman"/>
            </a:endParaRPr>
          </a:p>
        </p:txBody>
      </p:sp>
      <p:sp>
        <p:nvSpPr>
          <p:cNvPr id="104" name="Google Shape;104;p16"/>
          <p:cNvSpPr txBox="1"/>
          <p:nvPr/>
        </p:nvSpPr>
        <p:spPr>
          <a:xfrm>
            <a:off x="7206900" y="4155225"/>
            <a:ext cx="1937100" cy="905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100"/>
              <a:buFont typeface="Arial"/>
              <a:buNone/>
            </a:pPr>
            <a:r>
              <a:rPr b="1" i="0" lang="en-GB" sz="1200" u="none" cap="none" strike="noStrike">
                <a:solidFill>
                  <a:srgbClr val="FFFFFF"/>
                </a:solidFill>
                <a:latin typeface="Times New Roman"/>
                <a:ea typeface="Times New Roman"/>
                <a:cs typeface="Times New Roman"/>
                <a:sym typeface="Times New Roman"/>
              </a:rPr>
              <a:t>Team</a:t>
            </a:r>
            <a:r>
              <a:rPr b="1" i="0" lang="en-GB" sz="1200" u="none" cap="none" strike="noStrike">
                <a:solidFill>
                  <a:srgbClr val="FFFFFF"/>
                </a:solidFill>
                <a:latin typeface="Times New Roman"/>
                <a:ea typeface="Times New Roman"/>
                <a:cs typeface="Times New Roman"/>
                <a:sym typeface="Times New Roman"/>
              </a:rPr>
              <a:t> Mentor</a:t>
            </a:r>
            <a:r>
              <a:rPr b="1" i="0" lang="en-GB" sz="1100" u="none" cap="none" strike="noStrike">
                <a:solidFill>
                  <a:srgbClr val="FFFFFF"/>
                </a:solidFill>
                <a:latin typeface="Times New Roman"/>
                <a:ea typeface="Times New Roman"/>
                <a:cs typeface="Times New Roman"/>
                <a:sym typeface="Times New Roman"/>
              </a:rPr>
              <a:t> </a:t>
            </a:r>
            <a:endParaRPr b="1" i="0" sz="1100" u="none" cap="none" strike="noStrike">
              <a:solidFill>
                <a:srgbClr val="FFFFFF"/>
              </a:solidFill>
              <a:latin typeface="Times New Roman"/>
              <a:ea typeface="Times New Roman"/>
              <a:cs typeface="Times New Roman"/>
              <a:sym typeface="Times New Roman"/>
            </a:endParaRPr>
          </a:p>
          <a:p>
            <a:pPr indent="0" lvl="0" marL="0" marR="0" rtl="0" algn="ctr">
              <a:lnSpc>
                <a:spcPct val="90000"/>
              </a:lnSpc>
              <a:spcBef>
                <a:spcPts val="0"/>
              </a:spcBef>
              <a:spcAft>
                <a:spcPts val="0"/>
              </a:spcAft>
              <a:buClr>
                <a:srgbClr val="000000"/>
              </a:buClr>
              <a:buSzPts val="1100"/>
              <a:buFont typeface="Arial"/>
              <a:buNone/>
            </a:pPr>
            <a:r>
              <a:rPr i="0" lang="en-GB" sz="1000" u="none" cap="none" strike="noStrike">
                <a:solidFill>
                  <a:srgbClr val="FFFFFF"/>
                </a:solidFill>
                <a:latin typeface="Times New Roman"/>
                <a:ea typeface="Times New Roman"/>
                <a:cs typeface="Times New Roman"/>
                <a:sym typeface="Times New Roman"/>
              </a:rPr>
              <a:t>Name</a:t>
            </a:r>
            <a:r>
              <a:rPr b="1" i="0" lang="en-GB" sz="1000" u="none" cap="none" strike="noStrike">
                <a:solidFill>
                  <a:srgbClr val="FFFFFF"/>
                </a:solidFill>
                <a:latin typeface="Times New Roman"/>
                <a:ea typeface="Times New Roman"/>
                <a:cs typeface="Times New Roman"/>
                <a:sym typeface="Times New Roman"/>
              </a:rPr>
              <a:t>: </a:t>
            </a:r>
            <a:r>
              <a:rPr b="1" lang="en-GB" sz="1000">
                <a:solidFill>
                  <a:srgbClr val="FFFFFF"/>
                </a:solidFill>
                <a:latin typeface="Times New Roman"/>
                <a:ea typeface="Times New Roman"/>
                <a:cs typeface="Times New Roman"/>
                <a:sym typeface="Times New Roman"/>
              </a:rPr>
              <a:t>Mrs Ritu Sharma</a:t>
            </a:r>
            <a:endParaRPr b="0" i="0" sz="1000" u="none" cap="none" strike="noStrike">
              <a:solidFill>
                <a:srgbClr val="FFFFFF"/>
              </a:solidFill>
              <a:latin typeface="Times New Roman"/>
              <a:ea typeface="Times New Roman"/>
              <a:cs typeface="Times New Roman"/>
              <a:sym typeface="Times New Roman"/>
            </a:endParaRPr>
          </a:p>
          <a:p>
            <a:pPr indent="0" lvl="0" marL="0" marR="0" rtl="0" algn="ctr">
              <a:lnSpc>
                <a:spcPct val="90000"/>
              </a:lnSpc>
              <a:spcBef>
                <a:spcPts val="0"/>
              </a:spcBef>
              <a:spcAft>
                <a:spcPts val="0"/>
              </a:spcAft>
              <a:buClr>
                <a:srgbClr val="000000"/>
              </a:buClr>
              <a:buSzPts val="1000"/>
              <a:buFont typeface="Arial"/>
              <a:buNone/>
            </a:pPr>
            <a:r>
              <a:rPr b="0" i="0" lang="en-GB" sz="1000" u="none" cap="none" strike="noStrike">
                <a:solidFill>
                  <a:srgbClr val="FFFFFF"/>
                </a:solidFill>
                <a:latin typeface="Times New Roman"/>
                <a:ea typeface="Times New Roman"/>
                <a:cs typeface="Times New Roman"/>
                <a:sym typeface="Times New Roman"/>
              </a:rPr>
              <a:t>Category:Academic	</a:t>
            </a:r>
            <a:endParaRPr b="0" i="0" sz="1000" u="none" cap="none" strike="noStrike">
              <a:solidFill>
                <a:srgbClr val="FFFFFF"/>
              </a:solidFill>
              <a:latin typeface="Times New Roman"/>
              <a:ea typeface="Times New Roman"/>
              <a:cs typeface="Times New Roman"/>
              <a:sym typeface="Times New Roman"/>
            </a:endParaRPr>
          </a:p>
          <a:p>
            <a:pPr indent="0" lvl="0" marL="0" marR="0" rtl="0" algn="ctr">
              <a:lnSpc>
                <a:spcPct val="90000"/>
              </a:lnSpc>
              <a:spcBef>
                <a:spcPts val="0"/>
              </a:spcBef>
              <a:spcAft>
                <a:spcPts val="0"/>
              </a:spcAft>
              <a:buClr>
                <a:srgbClr val="000000"/>
              </a:buClr>
              <a:buSzPts val="1000"/>
              <a:buFont typeface="Arial"/>
              <a:buNone/>
            </a:pPr>
            <a:r>
              <a:rPr lang="en-GB" sz="1000">
                <a:solidFill>
                  <a:srgbClr val="FFFFFF"/>
                </a:solidFill>
                <a:latin typeface="Times New Roman"/>
                <a:ea typeface="Times New Roman"/>
                <a:cs typeface="Times New Roman"/>
                <a:sym typeface="Times New Roman"/>
              </a:rPr>
              <a:t>  </a:t>
            </a:r>
            <a:r>
              <a:rPr b="0" i="0" lang="en-GB" sz="1000" u="none" cap="none" strike="noStrike">
                <a:solidFill>
                  <a:srgbClr val="FFFFFF"/>
                </a:solidFill>
                <a:latin typeface="Times New Roman"/>
                <a:ea typeface="Times New Roman"/>
                <a:cs typeface="Times New Roman"/>
                <a:sym typeface="Times New Roman"/>
              </a:rPr>
              <a:t>Expertise:</a:t>
            </a:r>
            <a:r>
              <a:rPr lang="en-GB" sz="1000">
                <a:solidFill>
                  <a:srgbClr val="FFFFFF"/>
                </a:solidFill>
                <a:latin typeface="Times New Roman"/>
                <a:ea typeface="Times New Roman"/>
                <a:cs typeface="Times New Roman"/>
                <a:sym typeface="Times New Roman"/>
              </a:rPr>
              <a:t> </a:t>
            </a:r>
            <a:r>
              <a:rPr lang="en-GB" sz="1000">
                <a:solidFill>
                  <a:srgbClr val="FFFFFF"/>
                </a:solidFill>
                <a:latin typeface="Times New Roman"/>
                <a:ea typeface="Times New Roman"/>
                <a:cs typeface="Times New Roman"/>
                <a:sym typeface="Times New Roman"/>
              </a:rPr>
              <a:t>Software Engineering</a:t>
            </a:r>
            <a:r>
              <a:rPr lang="en-GB" sz="1000">
                <a:solidFill>
                  <a:srgbClr val="FFFFFF"/>
                </a:solidFill>
                <a:latin typeface="Times New Roman"/>
                <a:ea typeface="Times New Roman"/>
                <a:cs typeface="Times New Roman"/>
                <a:sym typeface="Times New Roman"/>
              </a:rPr>
              <a:t> </a:t>
            </a:r>
            <a:endParaRPr b="0" i="0" sz="1000" u="none" cap="none" strike="noStrike">
              <a:solidFill>
                <a:srgbClr val="FFFFFF"/>
              </a:solidFill>
              <a:latin typeface="Times New Roman"/>
              <a:ea typeface="Times New Roman"/>
              <a:cs typeface="Times New Roman"/>
              <a:sym typeface="Times New Roman"/>
            </a:endParaRPr>
          </a:p>
          <a:p>
            <a:pPr indent="0" lvl="0" marL="0" marR="0" rtl="0" algn="ctr">
              <a:lnSpc>
                <a:spcPct val="90000"/>
              </a:lnSpc>
              <a:spcBef>
                <a:spcPts val="0"/>
              </a:spcBef>
              <a:spcAft>
                <a:spcPts val="0"/>
              </a:spcAft>
              <a:buClr>
                <a:srgbClr val="000000"/>
              </a:buClr>
              <a:buSzPts val="1000"/>
              <a:buFont typeface="Arial"/>
              <a:buNone/>
            </a:pPr>
            <a:r>
              <a:rPr b="0" i="0" lang="en-GB" sz="1000" u="none" cap="none" strike="noStrike">
                <a:solidFill>
                  <a:srgbClr val="FFFFFF"/>
                </a:solidFill>
                <a:latin typeface="Times New Roman"/>
                <a:ea typeface="Times New Roman"/>
                <a:cs typeface="Times New Roman"/>
                <a:sym typeface="Times New Roman"/>
              </a:rPr>
              <a:t>Domain Experience: </a:t>
            </a:r>
            <a:r>
              <a:rPr lang="en-GB" sz="1000">
                <a:solidFill>
                  <a:srgbClr val="FFFFFF"/>
                </a:solidFill>
                <a:latin typeface="Times New Roman"/>
                <a:ea typeface="Times New Roman"/>
                <a:cs typeface="Times New Roman"/>
                <a:sym typeface="Times New Roman"/>
              </a:rPr>
              <a:t>9</a:t>
            </a:r>
            <a:r>
              <a:rPr b="0" i="0" lang="en-GB" sz="1000" u="none" cap="none" strike="noStrike">
                <a:solidFill>
                  <a:srgbClr val="FFFFFF"/>
                </a:solidFill>
                <a:latin typeface="Times New Roman"/>
                <a:ea typeface="Times New Roman"/>
                <a:cs typeface="Times New Roman"/>
                <a:sym typeface="Times New Roman"/>
              </a:rPr>
              <a:t>+ Years</a:t>
            </a:r>
            <a:endParaRPr b="0" i="0" sz="1000" u="none" cap="none" strike="noStrike">
              <a:solidFill>
                <a:srgbClr val="FFFFFF"/>
              </a:solidFill>
              <a:latin typeface="Times New Roman"/>
              <a:ea typeface="Times New Roman"/>
              <a:cs typeface="Times New Roman"/>
              <a:sym typeface="Times New Roman"/>
            </a:endParaRPr>
          </a:p>
        </p:txBody>
      </p:sp>
      <p:sp>
        <p:nvSpPr>
          <p:cNvPr id="105" name="Google Shape;105;p16"/>
          <p:cNvSpPr txBox="1"/>
          <p:nvPr/>
        </p:nvSpPr>
        <p:spPr>
          <a:xfrm>
            <a:off x="2193625" y="4128475"/>
            <a:ext cx="2588100" cy="1071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5D7C3F"/>
              </a:buClr>
              <a:buSzPts val="1200"/>
              <a:buFont typeface="Arial"/>
              <a:buNone/>
            </a:pPr>
            <a:r>
              <a:rPr b="1" i="0" lang="en-GB" sz="1200" u="none" cap="none" strike="noStrike">
                <a:solidFill>
                  <a:srgbClr val="FFFFFF"/>
                </a:solidFill>
                <a:latin typeface="Times New Roman"/>
                <a:ea typeface="Times New Roman"/>
                <a:cs typeface="Times New Roman"/>
                <a:sym typeface="Times New Roman"/>
              </a:rPr>
              <a:t>Team Member 2</a:t>
            </a:r>
            <a:r>
              <a:rPr b="1" i="0" lang="en-GB" sz="1100" u="none" cap="none" strike="noStrike">
                <a:solidFill>
                  <a:srgbClr val="FFFFFF"/>
                </a:solidFill>
                <a:latin typeface="Times New Roman"/>
                <a:ea typeface="Times New Roman"/>
                <a:cs typeface="Times New Roman"/>
                <a:sym typeface="Times New Roman"/>
              </a:rPr>
              <a:t> </a:t>
            </a:r>
            <a:endParaRPr b="1" i="0" sz="1100" u="none" cap="none" strike="noStrike">
              <a:solidFill>
                <a:srgbClr val="FFFFFF"/>
              </a:solidFill>
              <a:latin typeface="Times New Roman"/>
              <a:ea typeface="Times New Roman"/>
              <a:cs typeface="Times New Roman"/>
              <a:sym typeface="Times New Roman"/>
            </a:endParaRPr>
          </a:p>
          <a:p>
            <a:pPr indent="0" lvl="0" marL="0" marR="0" rtl="0" algn="ctr">
              <a:lnSpc>
                <a:spcPct val="90000"/>
              </a:lnSpc>
              <a:spcBef>
                <a:spcPts val="0"/>
              </a:spcBef>
              <a:spcAft>
                <a:spcPts val="0"/>
              </a:spcAft>
              <a:buClr>
                <a:srgbClr val="5D7C3F"/>
              </a:buClr>
              <a:buSzPts val="1200"/>
              <a:buFont typeface="Arial"/>
              <a:buNone/>
            </a:pPr>
            <a:r>
              <a:rPr i="0" lang="en-GB" sz="1000" u="none" cap="none" strike="noStrike">
                <a:solidFill>
                  <a:srgbClr val="FFFFFF"/>
                </a:solidFill>
                <a:latin typeface="Times New Roman"/>
                <a:ea typeface="Times New Roman"/>
                <a:cs typeface="Times New Roman"/>
                <a:sym typeface="Times New Roman"/>
              </a:rPr>
              <a:t>Name</a:t>
            </a:r>
            <a:r>
              <a:rPr b="1" i="0" lang="en-GB" sz="1000" u="none" cap="none" strike="noStrike">
                <a:solidFill>
                  <a:srgbClr val="FFFFFF"/>
                </a:solidFill>
                <a:latin typeface="Times New Roman"/>
                <a:ea typeface="Times New Roman"/>
                <a:cs typeface="Times New Roman"/>
                <a:sym typeface="Times New Roman"/>
              </a:rPr>
              <a:t>: </a:t>
            </a:r>
            <a:r>
              <a:rPr b="1" lang="en-GB" sz="1000">
                <a:solidFill>
                  <a:srgbClr val="FFFFFF"/>
                </a:solidFill>
                <a:latin typeface="Times New Roman"/>
                <a:ea typeface="Times New Roman"/>
                <a:cs typeface="Times New Roman"/>
                <a:sym typeface="Times New Roman"/>
              </a:rPr>
              <a:t>Samiksha Khandelwal</a:t>
            </a:r>
            <a:endParaRPr b="0" i="0" sz="1000" u="none" cap="none" strike="noStrike">
              <a:solidFill>
                <a:srgbClr val="FFFFFF"/>
              </a:solidFill>
              <a:latin typeface="Times New Roman"/>
              <a:ea typeface="Times New Roman"/>
              <a:cs typeface="Times New Roman"/>
              <a:sym typeface="Times New Roman"/>
            </a:endParaRPr>
          </a:p>
          <a:p>
            <a:pPr indent="0" lvl="0" marL="0" marR="0" rtl="0" algn="ctr">
              <a:lnSpc>
                <a:spcPct val="90000"/>
              </a:lnSpc>
              <a:spcBef>
                <a:spcPts val="0"/>
              </a:spcBef>
              <a:spcAft>
                <a:spcPts val="0"/>
              </a:spcAft>
              <a:buClr>
                <a:srgbClr val="000000"/>
              </a:buClr>
              <a:buSzPts val="1200"/>
              <a:buFont typeface="Arial"/>
              <a:buNone/>
            </a:pPr>
            <a:r>
              <a:rPr b="0" i="0" lang="en-GB" sz="1000" u="none" cap="none" strike="noStrike">
                <a:solidFill>
                  <a:srgbClr val="FFFFFF"/>
                </a:solidFill>
                <a:latin typeface="Times New Roman"/>
                <a:ea typeface="Times New Roman"/>
                <a:cs typeface="Times New Roman"/>
                <a:sym typeface="Times New Roman"/>
              </a:rPr>
              <a:t>Branch: Btec</a:t>
            </a:r>
            <a:r>
              <a:rPr lang="en-GB" sz="1000">
                <a:solidFill>
                  <a:srgbClr val="FFFFFF"/>
                </a:solidFill>
                <a:latin typeface="Times New Roman"/>
                <a:ea typeface="Times New Roman"/>
                <a:cs typeface="Times New Roman"/>
                <a:sym typeface="Times New Roman"/>
              </a:rPr>
              <a:t>h </a:t>
            </a:r>
            <a:r>
              <a:rPr b="0" i="0" lang="en-GB" sz="1000" u="none" cap="none" strike="noStrike">
                <a:solidFill>
                  <a:srgbClr val="FFFFFF"/>
                </a:solidFill>
                <a:latin typeface="Times New Roman"/>
                <a:ea typeface="Times New Roman"/>
                <a:cs typeface="Times New Roman"/>
                <a:sym typeface="Times New Roman"/>
              </a:rPr>
              <a:t>Stream: CSE AI/ML</a:t>
            </a:r>
            <a:r>
              <a:rPr lang="en-GB" sz="1000">
                <a:solidFill>
                  <a:srgbClr val="FFFFFF"/>
                </a:solidFill>
                <a:latin typeface="Times New Roman"/>
                <a:ea typeface="Times New Roman"/>
                <a:cs typeface="Times New Roman"/>
                <a:sym typeface="Times New Roman"/>
              </a:rPr>
              <a:t>   </a:t>
            </a:r>
            <a:r>
              <a:rPr b="0" i="0" lang="en-GB" sz="1000" u="none" cap="none" strike="noStrike">
                <a:solidFill>
                  <a:srgbClr val="FFFFFF"/>
                </a:solidFill>
                <a:latin typeface="Times New Roman"/>
                <a:ea typeface="Times New Roman"/>
                <a:cs typeface="Times New Roman"/>
                <a:sym typeface="Times New Roman"/>
              </a:rPr>
              <a:t>Year: I</a:t>
            </a:r>
            <a:r>
              <a:rPr lang="en-GB" sz="1000">
                <a:solidFill>
                  <a:srgbClr val="FFFFFF"/>
                </a:solidFill>
                <a:latin typeface="Times New Roman"/>
                <a:ea typeface="Times New Roman"/>
                <a:cs typeface="Times New Roman"/>
                <a:sym typeface="Times New Roman"/>
              </a:rPr>
              <a:t>V</a:t>
            </a:r>
            <a:endParaRPr sz="1000">
              <a:solidFill>
                <a:srgbClr val="FFFFFF"/>
              </a:solidFill>
              <a:latin typeface="Times New Roman"/>
              <a:ea typeface="Times New Roman"/>
              <a:cs typeface="Times New Roman"/>
              <a:sym typeface="Times New Roman"/>
            </a:endParaRPr>
          </a:p>
          <a:p>
            <a:pPr indent="0" lvl="0" marL="0" marR="0" rtl="0" algn="ctr">
              <a:lnSpc>
                <a:spcPct val="90000"/>
              </a:lnSpc>
              <a:spcBef>
                <a:spcPts val="0"/>
              </a:spcBef>
              <a:spcAft>
                <a:spcPts val="0"/>
              </a:spcAft>
              <a:buClr>
                <a:srgbClr val="5D7C3F"/>
              </a:buClr>
              <a:buSzPts val="1200"/>
              <a:buFont typeface="Arial"/>
              <a:buNone/>
            </a:pPr>
            <a:r>
              <a:rPr b="1" i="0" lang="en-GB" sz="1200" u="none" cap="none" strike="noStrike">
                <a:solidFill>
                  <a:srgbClr val="FFFFFF"/>
                </a:solidFill>
                <a:latin typeface="Times New Roman"/>
                <a:ea typeface="Times New Roman"/>
                <a:cs typeface="Times New Roman"/>
                <a:sym typeface="Times New Roman"/>
              </a:rPr>
              <a:t>Team Member 3</a:t>
            </a:r>
            <a:r>
              <a:rPr b="1" i="0" lang="en-GB" sz="1000" u="none" cap="none" strike="noStrike">
                <a:solidFill>
                  <a:srgbClr val="FFFFFF"/>
                </a:solidFill>
                <a:latin typeface="Times New Roman"/>
                <a:ea typeface="Times New Roman"/>
                <a:cs typeface="Times New Roman"/>
                <a:sym typeface="Times New Roman"/>
              </a:rPr>
              <a:t> </a:t>
            </a:r>
            <a:endParaRPr b="1" i="0" sz="1000" u="none" cap="none" strike="noStrike">
              <a:solidFill>
                <a:srgbClr val="FFFFFF"/>
              </a:solidFill>
              <a:latin typeface="Times New Roman"/>
              <a:ea typeface="Times New Roman"/>
              <a:cs typeface="Times New Roman"/>
              <a:sym typeface="Times New Roman"/>
            </a:endParaRPr>
          </a:p>
          <a:p>
            <a:pPr indent="0" lvl="0" marL="0" marR="0" rtl="0" algn="ctr">
              <a:lnSpc>
                <a:spcPct val="90000"/>
              </a:lnSpc>
              <a:spcBef>
                <a:spcPts val="0"/>
              </a:spcBef>
              <a:spcAft>
                <a:spcPts val="0"/>
              </a:spcAft>
              <a:buClr>
                <a:srgbClr val="5D7C3F"/>
              </a:buClr>
              <a:buSzPts val="1200"/>
              <a:buFont typeface="Arial"/>
              <a:buNone/>
            </a:pPr>
            <a:r>
              <a:rPr i="0" lang="en-GB" sz="1000" u="none" cap="none" strike="noStrike">
                <a:solidFill>
                  <a:srgbClr val="FFFFFF"/>
                </a:solidFill>
                <a:latin typeface="Times New Roman"/>
                <a:ea typeface="Times New Roman"/>
                <a:cs typeface="Times New Roman"/>
                <a:sym typeface="Times New Roman"/>
              </a:rPr>
              <a:t>Name</a:t>
            </a:r>
            <a:r>
              <a:rPr b="1" i="0" lang="en-GB" sz="1000" u="none" cap="none" strike="noStrike">
                <a:solidFill>
                  <a:srgbClr val="FFFFFF"/>
                </a:solidFill>
                <a:latin typeface="Times New Roman"/>
                <a:ea typeface="Times New Roman"/>
                <a:cs typeface="Times New Roman"/>
                <a:sym typeface="Times New Roman"/>
              </a:rPr>
              <a:t>:</a:t>
            </a:r>
            <a:r>
              <a:rPr b="1" lang="en-GB" sz="1000">
                <a:solidFill>
                  <a:srgbClr val="FFFFFF"/>
                </a:solidFill>
                <a:latin typeface="Times New Roman"/>
                <a:ea typeface="Times New Roman"/>
                <a:cs typeface="Times New Roman"/>
                <a:sym typeface="Times New Roman"/>
              </a:rPr>
              <a:t>Swati</a:t>
            </a:r>
            <a:r>
              <a:rPr b="1" lang="en-GB" sz="1000">
                <a:solidFill>
                  <a:srgbClr val="FFFFFF"/>
                </a:solidFill>
                <a:latin typeface="Times New Roman"/>
                <a:ea typeface="Times New Roman"/>
                <a:cs typeface="Times New Roman"/>
                <a:sym typeface="Times New Roman"/>
              </a:rPr>
              <a:t> </a:t>
            </a:r>
            <a:r>
              <a:rPr b="1" lang="en-GB" sz="1000">
                <a:solidFill>
                  <a:schemeClr val="lt1"/>
                </a:solidFill>
                <a:latin typeface="Times New Roman"/>
                <a:ea typeface="Times New Roman"/>
                <a:cs typeface="Times New Roman"/>
                <a:sym typeface="Times New Roman"/>
              </a:rPr>
              <a:t>Agarwal </a:t>
            </a:r>
            <a:endParaRPr b="0" i="0" sz="1000" u="none" cap="none" strike="noStrike">
              <a:solidFill>
                <a:srgbClr val="FFFFFF"/>
              </a:solidFill>
              <a:latin typeface="Times New Roman"/>
              <a:ea typeface="Times New Roman"/>
              <a:cs typeface="Times New Roman"/>
              <a:sym typeface="Times New Roman"/>
            </a:endParaRPr>
          </a:p>
          <a:p>
            <a:pPr indent="0" lvl="0" marL="0" marR="0" rtl="0" algn="ctr">
              <a:lnSpc>
                <a:spcPct val="90000"/>
              </a:lnSpc>
              <a:spcBef>
                <a:spcPts val="0"/>
              </a:spcBef>
              <a:spcAft>
                <a:spcPts val="0"/>
              </a:spcAft>
              <a:buClr>
                <a:srgbClr val="000000"/>
              </a:buClr>
              <a:buSzPts val="1100"/>
              <a:buFont typeface="Arial"/>
              <a:buNone/>
            </a:pPr>
            <a:r>
              <a:rPr b="0" i="0" lang="en-GB" sz="1000" u="none" cap="none" strike="noStrike">
                <a:solidFill>
                  <a:srgbClr val="FFFFFF"/>
                </a:solidFill>
                <a:latin typeface="Times New Roman"/>
                <a:ea typeface="Times New Roman"/>
                <a:cs typeface="Times New Roman"/>
                <a:sym typeface="Times New Roman"/>
              </a:rPr>
              <a:t>Branch: Btec</a:t>
            </a:r>
            <a:r>
              <a:rPr lang="en-GB" sz="1000">
                <a:solidFill>
                  <a:srgbClr val="FFFFFF"/>
                </a:solidFill>
                <a:latin typeface="Times New Roman"/>
                <a:ea typeface="Times New Roman"/>
                <a:cs typeface="Times New Roman"/>
                <a:sym typeface="Times New Roman"/>
              </a:rPr>
              <a:t>h     </a:t>
            </a:r>
            <a:r>
              <a:rPr b="0" i="0" lang="en-GB" sz="1000" u="none" cap="none" strike="noStrike">
                <a:solidFill>
                  <a:srgbClr val="FFFFFF"/>
                </a:solidFill>
                <a:latin typeface="Times New Roman"/>
                <a:ea typeface="Times New Roman"/>
                <a:cs typeface="Times New Roman"/>
                <a:sym typeface="Times New Roman"/>
              </a:rPr>
              <a:t>Stream:CS</a:t>
            </a:r>
            <a:r>
              <a:rPr lang="en-GB" sz="1000">
                <a:solidFill>
                  <a:srgbClr val="FFFFFF"/>
                </a:solidFill>
                <a:latin typeface="Times New Roman"/>
                <a:ea typeface="Times New Roman"/>
                <a:cs typeface="Times New Roman"/>
                <a:sym typeface="Times New Roman"/>
              </a:rPr>
              <a:t>     </a:t>
            </a:r>
            <a:r>
              <a:rPr b="0" i="0" lang="en-GB" sz="1000" u="none" cap="none" strike="noStrike">
                <a:solidFill>
                  <a:srgbClr val="FFFFFF"/>
                </a:solidFill>
                <a:latin typeface="Times New Roman"/>
                <a:ea typeface="Times New Roman"/>
                <a:cs typeface="Times New Roman"/>
                <a:sym typeface="Times New Roman"/>
              </a:rPr>
              <a:t>Year: I</a:t>
            </a:r>
            <a:r>
              <a:rPr lang="en-GB" sz="1000">
                <a:solidFill>
                  <a:srgbClr val="FFFFFF"/>
                </a:solidFill>
                <a:latin typeface="Times New Roman"/>
                <a:ea typeface="Times New Roman"/>
                <a:cs typeface="Times New Roman"/>
                <a:sym typeface="Times New Roman"/>
              </a:rPr>
              <a:t>V</a:t>
            </a:r>
            <a:endParaRPr b="0" i="0" sz="1400" u="none" cap="none" strike="noStrike">
              <a:solidFill>
                <a:srgbClr val="FFFFFF"/>
              </a:solidFill>
              <a:latin typeface="Libre Franklin"/>
              <a:ea typeface="Libre Franklin"/>
              <a:cs typeface="Libre Franklin"/>
              <a:sym typeface="Libre Franklin"/>
            </a:endParaRPr>
          </a:p>
        </p:txBody>
      </p:sp>
      <p:sp>
        <p:nvSpPr>
          <p:cNvPr id="106" name="Google Shape;106;p16"/>
          <p:cNvSpPr txBox="1"/>
          <p:nvPr/>
        </p:nvSpPr>
        <p:spPr>
          <a:xfrm>
            <a:off x="4951225" y="4128475"/>
            <a:ext cx="2174400" cy="1071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100"/>
              <a:buFont typeface="Arial"/>
              <a:buNone/>
            </a:pPr>
            <a:r>
              <a:rPr b="1" i="0" lang="en-GB" sz="1200" u="none" cap="none" strike="noStrike">
                <a:solidFill>
                  <a:srgbClr val="FFFFFF"/>
                </a:solidFill>
                <a:latin typeface="Times New Roman"/>
                <a:ea typeface="Times New Roman"/>
                <a:cs typeface="Times New Roman"/>
                <a:sym typeface="Times New Roman"/>
              </a:rPr>
              <a:t>Team Member </a:t>
            </a:r>
            <a:r>
              <a:rPr b="1" lang="en-GB" sz="1200">
                <a:solidFill>
                  <a:srgbClr val="FFFFFF"/>
                </a:solidFill>
                <a:latin typeface="Times New Roman"/>
                <a:ea typeface="Times New Roman"/>
                <a:cs typeface="Times New Roman"/>
                <a:sym typeface="Times New Roman"/>
              </a:rPr>
              <a:t>4</a:t>
            </a:r>
            <a:endParaRPr b="1" i="0" sz="1200" u="none" cap="none" strike="noStrike">
              <a:solidFill>
                <a:srgbClr val="FFFFFF"/>
              </a:solidFill>
              <a:latin typeface="Times New Roman"/>
              <a:ea typeface="Times New Roman"/>
              <a:cs typeface="Times New Roman"/>
              <a:sym typeface="Times New Roman"/>
            </a:endParaRPr>
          </a:p>
          <a:p>
            <a:pPr indent="0" lvl="0" marL="0" marR="0" rtl="0" algn="ctr">
              <a:lnSpc>
                <a:spcPct val="90000"/>
              </a:lnSpc>
              <a:spcBef>
                <a:spcPts val="0"/>
              </a:spcBef>
              <a:spcAft>
                <a:spcPts val="0"/>
              </a:spcAft>
              <a:buClr>
                <a:srgbClr val="000000"/>
              </a:buClr>
              <a:buSzPts val="1100"/>
              <a:buFont typeface="Arial"/>
              <a:buNone/>
            </a:pPr>
            <a:r>
              <a:rPr b="1" i="0" lang="en-GB" sz="1000" u="none" cap="none" strike="noStrike">
                <a:solidFill>
                  <a:srgbClr val="FFFFFF"/>
                </a:solidFill>
                <a:latin typeface="Times New Roman"/>
                <a:ea typeface="Times New Roman"/>
                <a:cs typeface="Times New Roman"/>
                <a:sym typeface="Times New Roman"/>
              </a:rPr>
              <a:t> </a:t>
            </a:r>
            <a:r>
              <a:rPr i="0" lang="en-GB" sz="1000" u="none" cap="none" strike="noStrike">
                <a:solidFill>
                  <a:srgbClr val="FFFFFF"/>
                </a:solidFill>
                <a:latin typeface="Times New Roman"/>
                <a:ea typeface="Times New Roman"/>
                <a:cs typeface="Times New Roman"/>
                <a:sym typeface="Times New Roman"/>
              </a:rPr>
              <a:t>Name</a:t>
            </a:r>
            <a:r>
              <a:rPr b="1" i="0" lang="en-GB" sz="1000" u="none" cap="none" strike="noStrike">
                <a:solidFill>
                  <a:srgbClr val="FFFFFF"/>
                </a:solidFill>
                <a:latin typeface="Times New Roman"/>
                <a:ea typeface="Times New Roman"/>
                <a:cs typeface="Times New Roman"/>
                <a:sym typeface="Times New Roman"/>
              </a:rPr>
              <a:t>: </a:t>
            </a:r>
            <a:r>
              <a:rPr b="1" lang="en-GB" sz="1000">
                <a:solidFill>
                  <a:srgbClr val="FFFFFF"/>
                </a:solidFill>
                <a:latin typeface="Times New Roman"/>
                <a:ea typeface="Times New Roman"/>
                <a:cs typeface="Times New Roman"/>
                <a:sym typeface="Times New Roman"/>
              </a:rPr>
              <a:t>Deeksha Jindal</a:t>
            </a:r>
            <a:endParaRPr b="0" i="0" sz="1000" u="none" cap="none" strike="noStrike">
              <a:solidFill>
                <a:srgbClr val="FFFFFF"/>
              </a:solidFill>
              <a:latin typeface="Times New Roman"/>
              <a:ea typeface="Times New Roman"/>
              <a:cs typeface="Times New Roman"/>
              <a:sym typeface="Times New Roman"/>
            </a:endParaRPr>
          </a:p>
          <a:p>
            <a:pPr indent="0" lvl="0" marL="0" marR="0" rtl="0" algn="ctr">
              <a:lnSpc>
                <a:spcPct val="90000"/>
              </a:lnSpc>
              <a:spcBef>
                <a:spcPts val="0"/>
              </a:spcBef>
              <a:spcAft>
                <a:spcPts val="0"/>
              </a:spcAft>
              <a:buClr>
                <a:srgbClr val="000000"/>
              </a:buClr>
              <a:buSzPts val="1100"/>
              <a:buFont typeface="Arial"/>
              <a:buNone/>
            </a:pPr>
            <a:r>
              <a:rPr b="0" i="0" lang="en-GB" sz="1000" u="none" cap="none" strike="noStrike">
                <a:solidFill>
                  <a:srgbClr val="FFFFFF"/>
                </a:solidFill>
                <a:latin typeface="Times New Roman"/>
                <a:ea typeface="Times New Roman"/>
                <a:cs typeface="Times New Roman"/>
                <a:sym typeface="Times New Roman"/>
              </a:rPr>
              <a:t>Branch: Btech </a:t>
            </a:r>
            <a:r>
              <a:rPr lang="en-GB" sz="1000">
                <a:solidFill>
                  <a:srgbClr val="FFFFFF"/>
                </a:solidFill>
                <a:latin typeface="Times New Roman"/>
                <a:ea typeface="Times New Roman"/>
                <a:cs typeface="Times New Roman"/>
                <a:sym typeface="Times New Roman"/>
              </a:rPr>
              <a:t>  </a:t>
            </a:r>
            <a:r>
              <a:rPr b="0" i="0" lang="en-GB" sz="1000" u="none" cap="none" strike="noStrike">
                <a:solidFill>
                  <a:srgbClr val="FFFFFF"/>
                </a:solidFill>
                <a:latin typeface="Times New Roman"/>
                <a:ea typeface="Times New Roman"/>
                <a:cs typeface="Times New Roman"/>
                <a:sym typeface="Times New Roman"/>
              </a:rPr>
              <a:t>Stream:</a:t>
            </a:r>
            <a:r>
              <a:rPr lang="en-GB" sz="1000">
                <a:solidFill>
                  <a:srgbClr val="FFFFFF"/>
                </a:solidFill>
                <a:latin typeface="Times New Roman"/>
                <a:ea typeface="Times New Roman"/>
                <a:cs typeface="Times New Roman"/>
                <a:sym typeface="Times New Roman"/>
              </a:rPr>
              <a:t>IT  </a:t>
            </a:r>
            <a:r>
              <a:rPr b="0" i="0" lang="en-GB" sz="1000" u="none" cap="none" strike="noStrike">
                <a:solidFill>
                  <a:srgbClr val="FFFFFF"/>
                </a:solidFill>
                <a:latin typeface="Times New Roman"/>
                <a:ea typeface="Times New Roman"/>
                <a:cs typeface="Times New Roman"/>
                <a:sym typeface="Times New Roman"/>
              </a:rPr>
              <a:t>Year: I</a:t>
            </a:r>
            <a:r>
              <a:rPr lang="en-GB" sz="1000">
                <a:solidFill>
                  <a:srgbClr val="FFFFFF"/>
                </a:solidFill>
                <a:latin typeface="Times New Roman"/>
                <a:ea typeface="Times New Roman"/>
                <a:cs typeface="Times New Roman"/>
                <a:sym typeface="Times New Roman"/>
              </a:rPr>
              <a:t>V</a:t>
            </a:r>
            <a:endParaRPr sz="1000">
              <a:solidFill>
                <a:srgbClr val="FFFFFF"/>
              </a:solidFill>
              <a:latin typeface="Times New Roman"/>
              <a:ea typeface="Times New Roman"/>
              <a:cs typeface="Times New Roman"/>
              <a:sym typeface="Times New Roman"/>
            </a:endParaRPr>
          </a:p>
          <a:p>
            <a:pPr indent="0" lvl="0" marL="0" marR="0" rtl="0" algn="ctr">
              <a:lnSpc>
                <a:spcPct val="90000"/>
              </a:lnSpc>
              <a:spcBef>
                <a:spcPts val="0"/>
              </a:spcBef>
              <a:spcAft>
                <a:spcPts val="0"/>
              </a:spcAft>
              <a:buClr>
                <a:srgbClr val="000000"/>
              </a:buClr>
              <a:buSzPts val="1100"/>
              <a:buFont typeface="Arial"/>
              <a:buNone/>
            </a:pPr>
            <a:r>
              <a:rPr b="1" i="0" lang="en-GB" sz="1200" u="none" cap="none" strike="noStrike">
                <a:solidFill>
                  <a:srgbClr val="FFFFFF"/>
                </a:solidFill>
                <a:latin typeface="Times New Roman"/>
                <a:ea typeface="Times New Roman"/>
                <a:cs typeface="Times New Roman"/>
                <a:sym typeface="Times New Roman"/>
              </a:rPr>
              <a:t>Team Member 5</a:t>
            </a:r>
            <a:r>
              <a:rPr b="1" i="0" lang="en-GB" sz="1100" u="none" cap="none" strike="noStrike">
                <a:solidFill>
                  <a:srgbClr val="FFFFFF"/>
                </a:solidFill>
                <a:latin typeface="Times New Roman"/>
                <a:ea typeface="Times New Roman"/>
                <a:cs typeface="Times New Roman"/>
                <a:sym typeface="Times New Roman"/>
              </a:rPr>
              <a:t> </a:t>
            </a:r>
            <a:endParaRPr b="1" i="0" sz="1100" u="none" cap="none" strike="noStrike">
              <a:solidFill>
                <a:srgbClr val="FFFFFF"/>
              </a:solidFill>
              <a:latin typeface="Times New Roman"/>
              <a:ea typeface="Times New Roman"/>
              <a:cs typeface="Times New Roman"/>
              <a:sym typeface="Times New Roman"/>
            </a:endParaRPr>
          </a:p>
          <a:p>
            <a:pPr indent="0" lvl="0" marL="0" marR="0" rtl="0" algn="ctr">
              <a:lnSpc>
                <a:spcPct val="90000"/>
              </a:lnSpc>
              <a:spcBef>
                <a:spcPts val="0"/>
              </a:spcBef>
              <a:spcAft>
                <a:spcPts val="0"/>
              </a:spcAft>
              <a:buClr>
                <a:srgbClr val="000000"/>
              </a:buClr>
              <a:buSzPts val="1100"/>
              <a:buFont typeface="Arial"/>
              <a:buNone/>
            </a:pPr>
            <a:r>
              <a:rPr i="0" lang="en-GB" sz="1000" u="none" cap="none" strike="noStrike">
                <a:solidFill>
                  <a:srgbClr val="FFFFFF"/>
                </a:solidFill>
                <a:latin typeface="Times New Roman"/>
                <a:ea typeface="Times New Roman"/>
                <a:cs typeface="Times New Roman"/>
                <a:sym typeface="Times New Roman"/>
              </a:rPr>
              <a:t>Name</a:t>
            </a:r>
            <a:r>
              <a:rPr b="1" i="0" lang="en-GB" sz="1000" u="none" cap="none" strike="noStrike">
                <a:solidFill>
                  <a:srgbClr val="FFFFFF"/>
                </a:solidFill>
                <a:latin typeface="Times New Roman"/>
                <a:ea typeface="Times New Roman"/>
                <a:cs typeface="Times New Roman"/>
                <a:sym typeface="Times New Roman"/>
              </a:rPr>
              <a:t>: </a:t>
            </a:r>
            <a:r>
              <a:rPr b="1" lang="en-GB" sz="1000">
                <a:solidFill>
                  <a:srgbClr val="FFFFFF"/>
                </a:solidFill>
                <a:latin typeface="Times New Roman"/>
                <a:ea typeface="Times New Roman"/>
                <a:cs typeface="Times New Roman"/>
                <a:sym typeface="Times New Roman"/>
              </a:rPr>
              <a:t>Abhishek Raj</a:t>
            </a:r>
            <a:endParaRPr b="0" i="0" sz="1000" u="none" cap="none" strike="noStrike">
              <a:solidFill>
                <a:srgbClr val="FFFFFF"/>
              </a:solidFill>
              <a:latin typeface="Times New Roman"/>
              <a:ea typeface="Times New Roman"/>
              <a:cs typeface="Times New Roman"/>
              <a:sym typeface="Times New Roman"/>
            </a:endParaRPr>
          </a:p>
          <a:p>
            <a:pPr indent="0" lvl="0" marL="0" marR="0" rtl="0" algn="ctr">
              <a:lnSpc>
                <a:spcPct val="90000"/>
              </a:lnSpc>
              <a:spcBef>
                <a:spcPts val="0"/>
              </a:spcBef>
              <a:spcAft>
                <a:spcPts val="0"/>
              </a:spcAft>
              <a:buClr>
                <a:srgbClr val="000000"/>
              </a:buClr>
              <a:buSzPts val="1100"/>
              <a:buFont typeface="Arial"/>
              <a:buNone/>
            </a:pPr>
            <a:r>
              <a:rPr b="0" i="0" lang="en-GB" sz="1000" u="none" cap="none" strike="noStrike">
                <a:solidFill>
                  <a:srgbClr val="FFFFFF"/>
                </a:solidFill>
                <a:latin typeface="Times New Roman"/>
                <a:ea typeface="Times New Roman"/>
                <a:cs typeface="Times New Roman"/>
                <a:sym typeface="Times New Roman"/>
              </a:rPr>
              <a:t>Branch: Btech</a:t>
            </a:r>
            <a:r>
              <a:rPr lang="en-GB" sz="1000">
                <a:solidFill>
                  <a:srgbClr val="FFFFFF"/>
                </a:solidFill>
                <a:latin typeface="Times New Roman"/>
                <a:ea typeface="Times New Roman"/>
                <a:cs typeface="Times New Roman"/>
                <a:sym typeface="Times New Roman"/>
              </a:rPr>
              <a:t>   </a:t>
            </a:r>
            <a:r>
              <a:rPr b="0" i="0" lang="en-GB" sz="1000" u="none" cap="none" strike="noStrike">
                <a:solidFill>
                  <a:srgbClr val="FFFFFF"/>
                </a:solidFill>
                <a:latin typeface="Times New Roman"/>
                <a:ea typeface="Times New Roman"/>
                <a:cs typeface="Times New Roman"/>
                <a:sym typeface="Times New Roman"/>
              </a:rPr>
              <a:t>Stream:</a:t>
            </a:r>
            <a:r>
              <a:rPr lang="en-GB" sz="1000">
                <a:solidFill>
                  <a:srgbClr val="FFFFFF"/>
                </a:solidFill>
                <a:latin typeface="Times New Roman"/>
                <a:ea typeface="Times New Roman"/>
                <a:cs typeface="Times New Roman"/>
                <a:sym typeface="Times New Roman"/>
              </a:rPr>
              <a:t>CSE   </a:t>
            </a:r>
            <a:r>
              <a:rPr b="0" i="0" lang="en-GB" sz="1000" u="none" cap="none" strike="noStrike">
                <a:solidFill>
                  <a:srgbClr val="FFFFFF"/>
                </a:solidFill>
                <a:latin typeface="Times New Roman"/>
                <a:ea typeface="Times New Roman"/>
                <a:cs typeface="Times New Roman"/>
                <a:sym typeface="Times New Roman"/>
              </a:rPr>
              <a:t>Year: I</a:t>
            </a:r>
            <a:r>
              <a:rPr lang="en-GB" sz="1000">
                <a:solidFill>
                  <a:srgbClr val="FFFFFF"/>
                </a:solidFill>
                <a:latin typeface="Times New Roman"/>
                <a:ea typeface="Times New Roman"/>
                <a:cs typeface="Times New Roman"/>
                <a:sym typeface="Times New Roman"/>
              </a:rPr>
              <a:t>V</a:t>
            </a:r>
            <a:endParaRPr b="0" i="0" sz="1400" u="none" cap="none" strike="noStrike">
              <a:solidFill>
                <a:srgbClr val="FFFFFF"/>
              </a:solidFill>
              <a:latin typeface="Libre Franklin"/>
              <a:ea typeface="Libre Franklin"/>
              <a:cs typeface="Libre Franklin"/>
              <a:sym typeface="Libre Franklin"/>
            </a:endParaRPr>
          </a:p>
        </p:txBody>
      </p:sp>
      <p:sp>
        <p:nvSpPr>
          <p:cNvPr id="107" name="Google Shape;107;p16"/>
          <p:cNvSpPr txBox="1"/>
          <p:nvPr/>
        </p:nvSpPr>
        <p:spPr>
          <a:xfrm>
            <a:off x="4951225" y="193600"/>
            <a:ext cx="3729600" cy="1286100"/>
          </a:xfrm>
          <a:prstGeom prst="rect">
            <a:avLst/>
          </a:prstGeom>
          <a:noFill/>
          <a:ln cap="flat" cmpd="sng" w="9525">
            <a:solidFill>
              <a:srgbClr val="176B87"/>
            </a:solidFill>
            <a:prstDash val="solid"/>
            <a:round/>
            <a:headEnd len="sm" w="sm" type="none"/>
            <a:tailEnd len="sm" w="sm" type="none"/>
          </a:ln>
        </p:spPr>
        <p:txBody>
          <a:bodyPr anchorCtr="0" anchor="t" bIns="91425" lIns="91425" spcFirstLastPara="1" rIns="91425" wrap="square" tIns="91425">
            <a:noAutofit/>
          </a:bodyPr>
          <a:lstStyle/>
          <a:p>
            <a:pPr indent="0" lvl="0" marL="89999" rtl="0" algn="ctr">
              <a:spcBef>
                <a:spcPts val="0"/>
              </a:spcBef>
              <a:spcAft>
                <a:spcPts val="0"/>
              </a:spcAft>
              <a:buClr>
                <a:schemeClr val="dk1"/>
              </a:buClr>
              <a:buSzPts val="1100"/>
              <a:buFont typeface="Arial"/>
              <a:buNone/>
            </a:pPr>
            <a:r>
              <a:rPr b="1" lang="en-GB">
                <a:solidFill>
                  <a:schemeClr val="lt1"/>
                </a:solidFill>
                <a:highlight>
                  <a:srgbClr val="176B87"/>
                </a:highlight>
              </a:rPr>
              <a:t> Prototype Links:-</a:t>
            </a:r>
            <a:r>
              <a:rPr b="1" lang="en-GB">
                <a:solidFill>
                  <a:srgbClr val="176B87"/>
                </a:solidFill>
                <a:highlight>
                  <a:srgbClr val="176B87"/>
                </a:highlight>
              </a:rPr>
              <a:t>l</a:t>
            </a:r>
            <a:endParaRPr b="1">
              <a:solidFill>
                <a:srgbClr val="176B87"/>
              </a:solidFill>
              <a:highlight>
                <a:srgbClr val="176B87"/>
              </a:highlight>
            </a:endParaRPr>
          </a:p>
          <a:p>
            <a:pPr indent="0" lvl="0" marL="89999" rtl="0" algn="ctr">
              <a:spcBef>
                <a:spcPts val="0"/>
              </a:spcBef>
              <a:spcAft>
                <a:spcPts val="0"/>
              </a:spcAft>
              <a:buClr>
                <a:schemeClr val="dk1"/>
              </a:buClr>
              <a:buSzPts val="1100"/>
              <a:buFont typeface="Arial"/>
              <a:buNone/>
            </a:pPr>
            <a:r>
              <a:t/>
            </a:r>
            <a:endParaRPr b="1">
              <a:solidFill>
                <a:srgbClr val="176B87"/>
              </a:solidFill>
              <a:highlight>
                <a:srgbClr val="176B87"/>
              </a:highlight>
            </a:endParaRPr>
          </a:p>
          <a:p>
            <a:pPr indent="-288925" lvl="0" marL="457200" rtl="0" algn="l">
              <a:spcBef>
                <a:spcPts val="0"/>
              </a:spcBef>
              <a:spcAft>
                <a:spcPts val="0"/>
              </a:spcAft>
              <a:buClr>
                <a:schemeClr val="dk1"/>
              </a:buClr>
              <a:buSzPts val="950"/>
              <a:buChar char="➢"/>
            </a:pPr>
            <a:r>
              <a:rPr b="1" lang="en-GB" sz="950">
                <a:solidFill>
                  <a:schemeClr val="dk1"/>
                </a:solidFill>
              </a:rPr>
              <a:t>UI Prototype :- </a:t>
            </a:r>
            <a:r>
              <a:rPr b="1" lang="en-GB" sz="950" u="sng">
                <a:solidFill>
                  <a:schemeClr val="hlink"/>
                </a:solidFill>
                <a:hlinkClick r:id="rId5"/>
              </a:rPr>
              <a:t>http://bit.ly/prototypee-link</a:t>
            </a:r>
            <a:endParaRPr b="1" sz="950">
              <a:solidFill>
                <a:schemeClr val="dk1"/>
              </a:solidFill>
            </a:endParaRPr>
          </a:p>
          <a:p>
            <a:pPr indent="0" lvl="0" marL="914400" rtl="0" algn="l">
              <a:spcBef>
                <a:spcPts val="0"/>
              </a:spcBef>
              <a:spcAft>
                <a:spcPts val="0"/>
              </a:spcAft>
              <a:buNone/>
            </a:pPr>
            <a:r>
              <a:rPr b="1" lang="en-GB" sz="950">
                <a:solidFill>
                  <a:schemeClr val="dk1"/>
                </a:solidFill>
              </a:rPr>
              <a:t>  </a:t>
            </a:r>
            <a:endParaRPr b="1" sz="950" u="sng">
              <a:solidFill>
                <a:srgbClr val="6D9EEB"/>
              </a:solidFill>
            </a:endParaRPr>
          </a:p>
          <a:p>
            <a:pPr indent="-288925" lvl="0" marL="457200" rtl="0" algn="l">
              <a:spcBef>
                <a:spcPts val="0"/>
              </a:spcBef>
              <a:spcAft>
                <a:spcPts val="0"/>
              </a:spcAft>
              <a:buClr>
                <a:schemeClr val="dk1"/>
              </a:buClr>
              <a:buSzPts val="950"/>
              <a:buChar char="➢"/>
            </a:pPr>
            <a:r>
              <a:rPr b="1" lang="en-GB" sz="950">
                <a:solidFill>
                  <a:schemeClr val="dk1"/>
                </a:solidFill>
              </a:rPr>
              <a:t>Explanation link of Prototype :- </a:t>
            </a:r>
            <a:r>
              <a:rPr b="1" lang="en-GB" sz="950" u="sng">
                <a:solidFill>
                  <a:schemeClr val="hlink"/>
                </a:solidFill>
                <a:hlinkClick r:id="rId6"/>
              </a:rPr>
              <a:t>https://bit.ly/3shGohV</a:t>
            </a:r>
            <a:endParaRPr b="1" sz="950" u="sng">
              <a:solidFill>
                <a:srgbClr val="6D9EEB"/>
              </a:solidFill>
            </a:endParaRPr>
          </a:p>
          <a:p>
            <a:pPr indent="0" lvl="0" marL="457200" rtl="0" algn="l">
              <a:spcBef>
                <a:spcPts val="0"/>
              </a:spcBef>
              <a:spcAft>
                <a:spcPts val="0"/>
              </a:spcAft>
              <a:buClr>
                <a:schemeClr val="dk1"/>
              </a:buClr>
              <a:buSzPts val="1700"/>
              <a:buFont typeface="Arial"/>
              <a:buNone/>
            </a:pPr>
            <a:r>
              <a:t/>
            </a:r>
            <a:endParaRPr b="1" sz="800">
              <a:solidFill>
                <a:schemeClr val="dk1"/>
              </a:solidFill>
            </a:endParaRPr>
          </a:p>
          <a:p>
            <a:pPr indent="0" lvl="0" marL="0" rtl="0" algn="l">
              <a:spcBef>
                <a:spcPts val="0"/>
              </a:spcBef>
              <a:spcAft>
                <a:spcPts val="0"/>
              </a:spcAft>
              <a:buNone/>
            </a:pPr>
            <a:r>
              <a:t/>
            </a:r>
            <a:endParaRPr sz="800"/>
          </a:p>
        </p:txBody>
      </p:sp>
      <p:sp>
        <p:nvSpPr>
          <p:cNvPr id="108" name="Google Shape;108;p16"/>
          <p:cNvSpPr txBox="1"/>
          <p:nvPr/>
        </p:nvSpPr>
        <p:spPr>
          <a:xfrm>
            <a:off x="56900" y="0"/>
            <a:ext cx="45192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lt1"/>
                </a:solidFill>
                <a:highlight>
                  <a:srgbClr val="176B87"/>
                </a:highlight>
              </a:rPr>
              <a:t> </a:t>
            </a:r>
            <a:r>
              <a:rPr b="1" lang="en-GB">
                <a:solidFill>
                  <a:schemeClr val="lt1"/>
                </a:solidFill>
                <a:highlight>
                  <a:srgbClr val="176B87"/>
                </a:highlight>
              </a:rPr>
              <a:t>Technology Used</a:t>
            </a:r>
            <a:r>
              <a:rPr b="1" lang="en-GB">
                <a:solidFill>
                  <a:srgbClr val="176B87"/>
                </a:solidFill>
                <a:highlight>
                  <a:srgbClr val="176B87"/>
                </a:highlight>
              </a:rPr>
              <a:t>l</a:t>
            </a:r>
            <a:endParaRPr b="1">
              <a:solidFill>
                <a:srgbClr val="176B87"/>
              </a:solidFill>
              <a:highlight>
                <a:srgbClr val="176B87"/>
              </a:highlight>
            </a:endParaRPr>
          </a:p>
        </p:txBody>
      </p:sp>
      <p:sp>
        <p:nvSpPr>
          <p:cNvPr id="109" name="Google Shape;109;p16"/>
          <p:cNvSpPr txBox="1"/>
          <p:nvPr/>
        </p:nvSpPr>
        <p:spPr>
          <a:xfrm>
            <a:off x="1226325" y="1283550"/>
            <a:ext cx="1888500" cy="44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lt1"/>
                </a:solidFill>
                <a:highlight>
                  <a:srgbClr val="176B87"/>
                </a:highlight>
              </a:rPr>
              <a:t> </a:t>
            </a:r>
            <a:r>
              <a:rPr b="1" lang="en-GB">
                <a:solidFill>
                  <a:schemeClr val="lt1"/>
                </a:solidFill>
                <a:highlight>
                  <a:srgbClr val="176B87"/>
                </a:highlight>
              </a:rPr>
              <a:t>Features</a:t>
            </a:r>
            <a:r>
              <a:rPr b="1" lang="en-GB">
                <a:solidFill>
                  <a:srgbClr val="176B87"/>
                </a:solidFill>
                <a:highlight>
                  <a:srgbClr val="176B87"/>
                </a:highlight>
              </a:rPr>
              <a:t>l</a:t>
            </a:r>
            <a:endParaRPr b="1">
              <a:solidFill>
                <a:srgbClr val="176B87"/>
              </a:solidFill>
              <a:highlight>
                <a:srgbClr val="176B87"/>
              </a:highlight>
            </a:endParaRPr>
          </a:p>
        </p:txBody>
      </p:sp>
      <p:sp>
        <p:nvSpPr>
          <p:cNvPr id="110" name="Google Shape;110;p16"/>
          <p:cNvSpPr txBox="1"/>
          <p:nvPr/>
        </p:nvSpPr>
        <p:spPr>
          <a:xfrm>
            <a:off x="3999700" y="1653238"/>
            <a:ext cx="4971600" cy="2328300"/>
          </a:xfrm>
          <a:prstGeom prst="rect">
            <a:avLst/>
          </a:prstGeom>
          <a:noFill/>
          <a:ln cap="flat" cmpd="sng" w="9525">
            <a:solidFill>
              <a:srgbClr val="176B87"/>
            </a:solidFill>
            <a:prstDash val="solid"/>
            <a:round/>
            <a:headEnd len="sm" w="sm" type="none"/>
            <a:tailEnd len="sm" w="sm" type="none"/>
          </a:ln>
        </p:spPr>
        <p:txBody>
          <a:bodyPr anchorCtr="0" anchor="t" bIns="91425" lIns="91425" spcFirstLastPara="1" rIns="91425" wrap="square" tIns="91425">
            <a:noAutofit/>
          </a:bodyPr>
          <a:lstStyle/>
          <a:p>
            <a:pPr indent="0" lvl="0" marL="89999" marR="0" rtl="0" algn="ctr">
              <a:spcBef>
                <a:spcPts val="0"/>
              </a:spcBef>
              <a:spcAft>
                <a:spcPts val="0"/>
              </a:spcAft>
              <a:buNone/>
            </a:pPr>
            <a:r>
              <a:rPr b="1" lang="en-GB">
                <a:solidFill>
                  <a:schemeClr val="lt1"/>
                </a:solidFill>
                <a:highlight>
                  <a:srgbClr val="176B87"/>
                </a:highlight>
              </a:rPr>
              <a:t> Future Upgradation</a:t>
            </a:r>
            <a:r>
              <a:rPr b="1" lang="en-GB">
                <a:solidFill>
                  <a:srgbClr val="176B87"/>
                </a:solidFill>
                <a:highlight>
                  <a:srgbClr val="176B87"/>
                </a:highlight>
              </a:rPr>
              <a:t>l</a:t>
            </a:r>
            <a:endParaRPr b="1">
              <a:solidFill>
                <a:srgbClr val="176B87"/>
              </a:solidFill>
              <a:highlight>
                <a:srgbClr val="176B87"/>
              </a:highlight>
            </a:endParaRPr>
          </a:p>
          <a:p>
            <a:pPr indent="0" lvl="0" marL="0" rtl="0" algn="ctr">
              <a:spcBef>
                <a:spcPts val="0"/>
              </a:spcBef>
              <a:spcAft>
                <a:spcPts val="0"/>
              </a:spcAft>
              <a:buNone/>
            </a:pPr>
            <a:r>
              <a:t/>
            </a:r>
            <a:endParaRPr b="1">
              <a:solidFill>
                <a:srgbClr val="176B87"/>
              </a:solidFill>
              <a:highlight>
                <a:srgbClr val="176B87"/>
              </a:highlight>
            </a:endParaRPr>
          </a:p>
          <a:p>
            <a:pPr indent="-288925" lvl="0" marL="360000" rtl="0" algn="l">
              <a:spcBef>
                <a:spcPts val="0"/>
              </a:spcBef>
              <a:spcAft>
                <a:spcPts val="0"/>
              </a:spcAft>
              <a:buClr>
                <a:schemeClr val="accent2"/>
              </a:buClr>
              <a:buSzPts val="950"/>
              <a:buChar char="➢"/>
            </a:pPr>
            <a:r>
              <a:rPr b="1" lang="en-GB" sz="950">
                <a:solidFill>
                  <a:schemeClr val="accent2"/>
                </a:solidFill>
              </a:rPr>
              <a:t>Herbal Medicine Research:</a:t>
            </a:r>
            <a:r>
              <a:rPr lang="en-GB" sz="950">
                <a:solidFill>
                  <a:schemeClr val="accent2"/>
                </a:solidFill>
              </a:rPr>
              <a:t> The device could be used to further research the relationship between taste and medicinal properties of herbs, helping to identify new herbal treatments based on their taste profiles.</a:t>
            </a:r>
            <a:endParaRPr sz="950">
              <a:solidFill>
                <a:schemeClr val="accent2"/>
              </a:solidFill>
            </a:endParaRPr>
          </a:p>
          <a:p>
            <a:pPr indent="-288925" lvl="0" marL="360000" rtl="0" algn="l">
              <a:spcBef>
                <a:spcPts val="0"/>
              </a:spcBef>
              <a:spcAft>
                <a:spcPts val="0"/>
              </a:spcAft>
              <a:buClr>
                <a:schemeClr val="accent2"/>
              </a:buClr>
              <a:buSzPts val="950"/>
              <a:buChar char="➢"/>
            </a:pPr>
            <a:r>
              <a:rPr b="1" lang="en-GB" sz="950">
                <a:solidFill>
                  <a:schemeClr val="accent2"/>
                </a:solidFill>
              </a:rPr>
              <a:t>Quality Control in Herbal Products:</a:t>
            </a:r>
            <a:r>
              <a:rPr lang="en-GB" sz="950">
                <a:solidFill>
                  <a:schemeClr val="accent2"/>
                </a:solidFill>
              </a:rPr>
              <a:t> It can expand its use in the herbal product industry by becoming a standard tool for quality control, ensuring consumers receive authentic and effective Ayurvedic products.</a:t>
            </a:r>
            <a:endParaRPr sz="950">
              <a:solidFill>
                <a:schemeClr val="accent2"/>
              </a:solidFill>
            </a:endParaRPr>
          </a:p>
          <a:p>
            <a:pPr indent="-288925" lvl="0" marL="360000" rtl="0" algn="l">
              <a:spcBef>
                <a:spcPts val="0"/>
              </a:spcBef>
              <a:spcAft>
                <a:spcPts val="0"/>
              </a:spcAft>
              <a:buClr>
                <a:schemeClr val="accent2"/>
              </a:buClr>
              <a:buSzPts val="950"/>
              <a:buChar char="➢"/>
            </a:pPr>
            <a:r>
              <a:rPr b="1" lang="en-GB" sz="950">
                <a:solidFill>
                  <a:schemeClr val="accent2"/>
                </a:solidFill>
              </a:rPr>
              <a:t>Telemedicine Integration:</a:t>
            </a:r>
            <a:r>
              <a:rPr lang="en-GB" sz="950">
                <a:solidFill>
                  <a:schemeClr val="accent2"/>
                </a:solidFill>
              </a:rPr>
              <a:t> With advancements in telemedicine, the Tongucometer could be integrated into telehealth platforms, allowing Ayurvedic practitioners to assess taste preferences remotely and provide personalized recommendations.</a:t>
            </a:r>
            <a:endParaRPr sz="950">
              <a:solidFill>
                <a:schemeClr val="accent2"/>
              </a:solidFill>
            </a:endParaRPr>
          </a:p>
          <a:p>
            <a:pPr indent="-288925" lvl="0" marL="360000" rtl="0" algn="l">
              <a:spcBef>
                <a:spcPts val="0"/>
              </a:spcBef>
              <a:spcAft>
                <a:spcPts val="0"/>
              </a:spcAft>
              <a:buClr>
                <a:schemeClr val="accent2"/>
              </a:buClr>
              <a:buSzPts val="950"/>
              <a:buChar char="➢"/>
            </a:pPr>
            <a:r>
              <a:rPr b="1" lang="en-GB" sz="950">
                <a:solidFill>
                  <a:schemeClr val="accent2"/>
                </a:solidFill>
              </a:rPr>
              <a:t>Ayurveda Education:</a:t>
            </a:r>
            <a:r>
              <a:rPr lang="en-GB" sz="950">
                <a:solidFill>
                  <a:schemeClr val="accent2"/>
                </a:solidFill>
              </a:rPr>
              <a:t> It can be incorporated into Ayurvedic education programs to train future practitioners in assessing and formulating Ayurvedic treatments.</a:t>
            </a:r>
            <a:endParaRPr sz="950">
              <a:solidFill>
                <a:schemeClr val="accent2"/>
              </a:solidFill>
            </a:endParaRPr>
          </a:p>
          <a:p>
            <a:pPr indent="0" lvl="0" marL="0" rtl="0" algn="l">
              <a:spcBef>
                <a:spcPts val="0"/>
              </a:spcBef>
              <a:spcAft>
                <a:spcPts val="0"/>
              </a:spcAft>
              <a:buClr>
                <a:schemeClr val="dk1"/>
              </a:buClr>
              <a:buSzPts val="1100"/>
              <a:buFont typeface="Arial"/>
              <a:buNone/>
            </a:pPr>
            <a:r>
              <a:t/>
            </a:r>
            <a:endParaRPr b="1" sz="950">
              <a:solidFill>
                <a:schemeClr val="accen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45859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